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30"/>
  </p:notesMasterIdLst>
  <p:sldIdLst>
    <p:sldId id="256" r:id="rId2"/>
    <p:sldId id="257" r:id="rId3"/>
    <p:sldId id="265" r:id="rId4"/>
    <p:sldId id="319" r:id="rId5"/>
    <p:sldId id="318" r:id="rId6"/>
    <p:sldId id="315" r:id="rId7"/>
    <p:sldId id="258" r:id="rId8"/>
    <p:sldId id="259" r:id="rId9"/>
    <p:sldId id="316" r:id="rId10"/>
    <p:sldId id="262" r:id="rId11"/>
    <p:sldId id="304" r:id="rId12"/>
    <p:sldId id="305" r:id="rId13"/>
    <p:sldId id="303" r:id="rId14"/>
    <p:sldId id="261" r:id="rId15"/>
    <p:sldId id="263" r:id="rId16"/>
    <p:sldId id="317" r:id="rId17"/>
    <p:sldId id="260" r:id="rId18"/>
    <p:sldId id="306" r:id="rId19"/>
    <p:sldId id="307" r:id="rId20"/>
    <p:sldId id="308" r:id="rId21"/>
    <p:sldId id="309" r:id="rId22"/>
    <p:sldId id="271" r:id="rId23"/>
    <p:sldId id="310" r:id="rId24"/>
    <p:sldId id="273" r:id="rId25"/>
    <p:sldId id="274" r:id="rId26"/>
    <p:sldId id="313" r:id="rId27"/>
    <p:sldId id="299" r:id="rId28"/>
    <p:sldId id="300" r:id="rId29"/>
  </p:sldIdLst>
  <p:sldSz cx="12192000" cy="6858000"/>
  <p:notesSz cx="6950075" cy="9236075"/>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Montserrat" pitchFamily="2" charset="77"/>
      <p:regular r:id="rId39"/>
      <p:bold r:id="rId40"/>
      <p:italic r:id="rId41"/>
      <p:boldItalic r:id="rId42"/>
    </p:embeddedFont>
    <p:embeddedFont>
      <p:font typeface="Source Sans Pro SemiBold" panose="020F050202020403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goBX2gF0zzy8689d/0tpw==" hashData="mZiB4JPxMy8TOvz7nZEgBn9vv7DtWRnRfTzmgL+QrLUgT1vln4F/3fbghYBMTbg0LMrIBWpGOZpVwU6OHYDvE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d, Walker, NMSEC" initials="BWN" lastIdx="1" clrIdx="0">
    <p:extLst>
      <p:ext uri="{19B8F6BF-5375-455C-9EA6-DF929625EA0E}">
        <p15:presenceInfo xmlns:p15="http://schemas.microsoft.com/office/powerpoint/2012/main" userId="Boyd, Walker, NMS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3CF62-72DF-1857-E059-ADB7A4C225FA}" v="4" dt="2020-12-14T15:04:45.643"/>
    <p1510:client id="{ACCF7AD0-7795-4F8F-92C4-6EF325A6EAAA}" v="360" dt="2020-12-14T16:40:56.729"/>
    <p1510:client id="{EE09C3C1-9685-4F64-908A-BE31F8CBEEC6}" v="88" dt="2020-12-14T01:33:06.074"/>
    <p1510:client id="{F934F17F-8A30-45C6-8D87-9A533DD9334D}" v="415" dt="2020-12-14T16:05:2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82" autoAdjust="0"/>
  </p:normalViewPr>
  <p:slideViewPr>
    <p:cSldViewPr snapToGrid="0">
      <p:cViewPr varScale="1">
        <p:scale>
          <a:sx n="95" d="100"/>
          <a:sy n="95"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77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35930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20206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14903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90186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86560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405678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231381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269246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224843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a:p>
            <a:endParaRPr lang="en-US" dirty="0"/>
          </a:p>
          <a:p>
            <a:r>
              <a:rPr lang="en-US" sz="1200" b="0" i="0" kern="1200">
                <a:solidFill>
                  <a:schemeClr val="tx1"/>
                </a:solidFill>
                <a:effectLst/>
                <a:latin typeface="+mn-lt"/>
                <a:ea typeface="+mn-ea"/>
                <a:cs typeface="+mn-cs"/>
              </a:rPr>
              <a:t>Note that beginning in 2021, financial disclosures need to be filed electronically on the Secretary of State’s new CFIS system.</a:t>
            </a:r>
            <a:endParaRPr lang="en-US" dirty="0">
              <a:highlight>
                <a:srgbClr val="00FFFF"/>
              </a:highlight>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21375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a:prstGeom prst="rect">
            <a:avLst/>
          </a:prstGeom>
          <a:noFill/>
          <a:ln w="12700">
            <a:solidFill>
              <a:prstClr val="black"/>
            </a:solidFill>
          </a:ln>
        </p:spPr>
      </p:sp>
      <p:sp>
        <p:nvSpPr>
          <p:cNvPr id="3" name="Notes Placeholder 2"/>
          <p:cNvSpPr>
            <a:spLocks noGrp="1"/>
          </p:cNvSpPr>
          <p:nvPr>
            <p:ph type="body" idx="1"/>
          </p:nvPr>
        </p:nvSpPr>
        <p:spPr>
          <a:xfrm>
            <a:off x="695325" y="4445000"/>
            <a:ext cx="5559425" cy="3636963"/>
          </a:xfrm>
          <a:prstGeom prst="rect">
            <a:avLst/>
          </a:prstGeom>
        </p:spPr>
        <p:txBody>
          <a:bodyPr/>
          <a:lstStyle/>
          <a:p>
            <a:r>
              <a:rPr lang="en-US" dirty="0"/>
              <a:t>JDF</a:t>
            </a:r>
          </a:p>
        </p:txBody>
      </p:sp>
    </p:spTree>
    <p:extLst>
      <p:ext uri="{BB962C8B-B14F-4D97-AF65-F5344CB8AC3E}">
        <p14:creationId xmlns:p14="http://schemas.microsoft.com/office/powerpoint/2010/main" val="20642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27209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37826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34760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nmag.gov/uploads/files/Publications/ComplianceGuides/Governmental%20Conduct%20Act%20Compliance%20Guide%202015.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nmlegis.gov/Publications/Legislative_Procedure/ethics_guide_2020.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ec.state.nm.u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twitter.com/NMETHICS" TargetMode="External"/><Relationship Id="rId5" Type="http://schemas.openxmlformats.org/officeDocument/2006/relationships/image" Target="../media/image4.png"/><Relationship Id="rId4" Type="http://schemas.openxmlformats.org/officeDocument/2006/relationships/hyperlink" Target="mailto:ethics.commission@state.nm.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 y="47613"/>
            <a:ext cx="12093726" cy="6761059"/>
          </a:xfrm>
          <a:prstGeom prst="rect">
            <a:avLst/>
          </a:prstGeom>
          <a:noFill/>
          <a:ln w="127000">
            <a:solidFill>
              <a:srgbClr val="64C3FF"/>
            </a:solidFill>
            <a:prstDash val="solid"/>
            <a:miter lim="800000"/>
          </a:ln>
        </p:spPr>
      </p:sp>
      <p:sp>
        <p:nvSpPr>
          <p:cNvPr id="3" name="Object 2"/>
          <p:cNvSpPr/>
          <p:nvPr/>
        </p:nvSpPr>
        <p:spPr>
          <a:xfrm>
            <a:off x="190452" y="1525523"/>
            <a:ext cx="11808047" cy="2308283"/>
          </a:xfrm>
          <a:prstGeom prst="rect">
            <a:avLst/>
          </a:prstGeom>
          <a:noFill/>
        </p:spPr>
        <p:txBody>
          <a:bodyPr wrap="square" lIns="0" tIns="0" rIns="0" bIns="0" rtlCol="0" anchor="t"/>
          <a:lstStyle/>
          <a:p>
            <a:pPr algn="ctr">
              <a:lnSpc>
                <a:spcPts val="6615"/>
              </a:lnSpc>
              <a:spcAft>
                <a:spcPts val="600"/>
              </a:spcAft>
              <a:buNone/>
            </a:pPr>
            <a:r>
              <a:rPr lang="en-US" sz="6800" b="1" kern="0" spc="431" dirty="0">
                <a:solidFill>
                  <a:srgbClr val="004256"/>
                </a:solidFill>
                <a:latin typeface="Montserrat" pitchFamily="34" charset="0"/>
                <a:ea typeface="Montserrat" pitchFamily="34" charset="-122"/>
                <a:cs typeface="Montserrat" pitchFamily="34" charset="-120"/>
              </a:rPr>
              <a:t>ETHICS LAWS</a:t>
            </a:r>
            <a:br>
              <a:rPr lang="en-US" sz="6800" b="1" kern="0" spc="431" dirty="0">
                <a:solidFill>
                  <a:srgbClr val="004256"/>
                </a:solidFill>
                <a:latin typeface="Montserrat" pitchFamily="34" charset="0"/>
                <a:ea typeface="Montserrat" pitchFamily="34" charset="-122"/>
                <a:cs typeface="Montserrat" pitchFamily="34" charset="-120"/>
              </a:rPr>
            </a:br>
            <a:r>
              <a:rPr lang="en-US" sz="6000" i="1" kern="0" spc="431" dirty="0">
                <a:solidFill>
                  <a:srgbClr val="004256"/>
                </a:solidFill>
                <a:latin typeface="Verdana" panose="020B0604030504040204" pitchFamily="34" charset="0"/>
                <a:ea typeface="Verdana" panose="020B0604030504040204" pitchFamily="34" charset="0"/>
                <a:cs typeface="Montserrat" pitchFamily="34" charset="-120"/>
              </a:rPr>
              <a:t>for</a:t>
            </a:r>
            <a:r>
              <a:rPr lang="en-US" sz="6800" b="1" kern="0" spc="431" dirty="0">
                <a:solidFill>
                  <a:srgbClr val="004256"/>
                </a:solidFill>
                <a:latin typeface="Montserrat" pitchFamily="34" charset="0"/>
                <a:ea typeface="Montserrat" pitchFamily="34" charset="-122"/>
                <a:cs typeface="Montserrat" pitchFamily="34" charset="-120"/>
              </a:rPr>
              <a:t> </a:t>
            </a:r>
          </a:p>
          <a:p>
            <a:pPr algn="ctr">
              <a:lnSpc>
                <a:spcPts val="6615"/>
              </a:lnSpc>
              <a:spcAft>
                <a:spcPts val="600"/>
              </a:spcAft>
              <a:buNone/>
            </a:pPr>
            <a:r>
              <a:rPr lang="en-US" sz="6800" b="1" kern="0" spc="431" dirty="0">
                <a:solidFill>
                  <a:srgbClr val="004256"/>
                </a:solidFill>
                <a:latin typeface="Montserrat" pitchFamily="34" charset="0"/>
                <a:ea typeface="Montserrat" pitchFamily="34" charset="-122"/>
                <a:cs typeface="Montserrat" pitchFamily="34" charset="-120"/>
              </a:rPr>
              <a:t>LEGISLATORS</a:t>
            </a:r>
            <a:endParaRPr lang="en-US" dirty="0"/>
          </a:p>
        </p:txBody>
      </p:sp>
      <p:sp>
        <p:nvSpPr>
          <p:cNvPr id="4" name="Object 3"/>
          <p:cNvSpPr/>
          <p:nvPr/>
        </p:nvSpPr>
        <p:spPr>
          <a:xfrm>
            <a:off x="238065" y="4195252"/>
            <a:ext cx="11760434" cy="208545"/>
          </a:xfrm>
          <a:prstGeom prst="rect">
            <a:avLst/>
          </a:prstGeom>
          <a:noFill/>
        </p:spPr>
        <p:txBody>
          <a:bodyPr wrap="square" lIns="0" tIns="0" rIns="0" bIns="0" rtlCol="0" anchor="t"/>
          <a:lstStyle/>
          <a:p>
            <a:pPr algn="ctr">
              <a:lnSpc>
                <a:spcPts val="2551"/>
              </a:lnSpc>
              <a:spcAft>
                <a:spcPts val="600"/>
              </a:spcAft>
              <a:buNone/>
            </a:pPr>
            <a:r>
              <a:rPr lang="en-US" sz="2000" dirty="0">
                <a:solidFill>
                  <a:srgbClr val="444444">
                    <a:alpha val="80000"/>
                  </a:srgbClr>
                </a:solidFill>
                <a:latin typeface="Montserrat" pitchFamily="34" charset="0"/>
                <a:ea typeface="Montserrat" pitchFamily="34" charset="-122"/>
                <a:cs typeface="Montserrat" pitchFamily="34" charset="-120"/>
              </a:rPr>
              <a:t>New Mexico Legislature | December 14, 2020</a:t>
            </a:r>
            <a:endParaRPr lang="en-US" dirty="0"/>
          </a:p>
        </p:txBody>
      </p:sp>
      <p:pic>
        <p:nvPicPr>
          <p:cNvPr id="6" name="Picture 5" descr="A picture containing rug, drawing&#10;&#10;Description automatically generated">
            <a:extLst>
              <a:ext uri="{FF2B5EF4-FFF2-40B4-BE49-F238E27FC236}">
                <a16:creationId xmlns:a16="http://schemas.microsoft.com/office/drawing/2014/main" id="{749E0059-9732-4445-89E1-0C6443C09541}"/>
              </a:ext>
            </a:extLst>
          </p:cNvPr>
          <p:cNvPicPr>
            <a:picLocks noChangeAspect="1"/>
          </p:cNvPicPr>
          <p:nvPr/>
        </p:nvPicPr>
        <p:blipFill>
          <a:blip r:embed="rId3"/>
          <a:stretch>
            <a:fillRect/>
          </a:stretch>
        </p:blipFill>
        <p:spPr>
          <a:xfrm>
            <a:off x="5431126" y="4765243"/>
            <a:ext cx="1326697" cy="1238250"/>
          </a:xfrm>
          <a:prstGeom prst="rect">
            <a:avLst/>
          </a:prstGeom>
        </p:spPr>
      </p:pic>
      <p:sp>
        <p:nvSpPr>
          <p:cNvPr id="7" name="TextBox 6">
            <a:extLst>
              <a:ext uri="{FF2B5EF4-FFF2-40B4-BE49-F238E27FC236}">
                <a16:creationId xmlns:a16="http://schemas.microsoft.com/office/drawing/2014/main" id="{D6098686-6051-48D7-827B-165DDEACF64A}"/>
              </a:ext>
            </a:extLst>
          </p:cNvPr>
          <p:cNvSpPr txBox="1"/>
          <p:nvPr/>
        </p:nvSpPr>
        <p:spPr>
          <a:xfrm>
            <a:off x="4395182" y="5995607"/>
            <a:ext cx="3446200" cy="369332"/>
          </a:xfrm>
          <a:prstGeom prst="rect">
            <a:avLst/>
          </a:prstGeom>
          <a:noFill/>
        </p:spPr>
        <p:txBody>
          <a:bodyPr wrap="none" rtlCol="0">
            <a:spAutoFit/>
          </a:bodyPr>
          <a:lstStyle/>
          <a:p>
            <a:pPr algn="ctr"/>
            <a:r>
              <a:rPr lang="en-US">
                <a:latin typeface="Georgia" panose="02040502050405020303" pitchFamily="18" charset="0"/>
              </a:rPr>
              <a:t>STATE ETHICS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B0F0"/>
                </a:solidFill>
                <a:latin typeface="Montserrat" pitchFamily="34" charset="0"/>
              </a:rPr>
              <a:t>WHAT THE COMMISSION DOES</a:t>
            </a:r>
            <a:endParaRPr lang="en-US" dirty="0">
              <a:solidFill>
                <a:srgbClr val="00B0F0"/>
              </a:solidFill>
            </a:endParaRPr>
          </a:p>
        </p:txBody>
      </p:sp>
      <p:sp>
        <p:nvSpPr>
          <p:cNvPr id="5" name="Object 4"/>
          <p:cNvSpPr/>
          <p:nvPr/>
        </p:nvSpPr>
        <p:spPr>
          <a:xfrm>
            <a:off x="363859" y="1945357"/>
            <a:ext cx="11461234" cy="4368919"/>
          </a:xfrm>
          <a:prstGeom prst="rect">
            <a:avLst/>
          </a:prstGeom>
          <a:noFill/>
        </p:spPr>
        <p:txBody>
          <a:bodyPr wrap="square" lIns="0" tIns="0" rIns="0" bIns="0" rtlCol="0" anchor="t"/>
          <a:lstStyle/>
          <a:p>
            <a:pPr marL="1257300" lvl="2" indent="-342900">
              <a:lnSpc>
                <a:spcPct val="150000"/>
              </a:lnSpc>
              <a:spcAft>
                <a:spcPts val="600"/>
              </a:spcAft>
              <a:buFont typeface="Arial" panose="020B0604020202020204" pitchFamily="34" charset="0"/>
              <a:buChar char="•"/>
            </a:pPr>
            <a:r>
              <a:rPr lang="en-US" sz="3200" b="1" dirty="0">
                <a:solidFill>
                  <a:srgbClr val="004256"/>
                </a:solidFill>
                <a:latin typeface="Montserrat" pitchFamily="34" charset="0"/>
              </a:rPr>
              <a:t>Adjudicates ethics complaints</a:t>
            </a:r>
          </a:p>
          <a:p>
            <a:pPr marL="1257300" lvl="2" indent="-342900">
              <a:lnSpc>
                <a:spcPct val="150000"/>
              </a:lnSpc>
              <a:spcAft>
                <a:spcPts val="600"/>
              </a:spcAft>
              <a:buFont typeface="Arial" panose="020B0604020202020204" pitchFamily="34" charset="0"/>
              <a:buChar char="•"/>
            </a:pPr>
            <a:r>
              <a:rPr lang="en-US" sz="3200" b="1" dirty="0">
                <a:solidFill>
                  <a:srgbClr val="004256"/>
                </a:solidFill>
                <a:latin typeface="Montserrat" pitchFamily="34" charset="0"/>
              </a:rPr>
              <a:t>Issues advisory opinions</a:t>
            </a:r>
          </a:p>
          <a:p>
            <a:pPr marL="1257300" lvl="2" indent="-342900">
              <a:lnSpc>
                <a:spcPct val="150000"/>
              </a:lnSpc>
              <a:spcAft>
                <a:spcPts val="600"/>
              </a:spcAft>
              <a:buFont typeface="Arial" panose="020B0604020202020204" pitchFamily="34" charset="0"/>
              <a:buChar char="•"/>
            </a:pPr>
            <a:r>
              <a:rPr lang="en-US" sz="3200" b="1" dirty="0">
                <a:solidFill>
                  <a:srgbClr val="004256"/>
                </a:solidFill>
                <a:latin typeface="Montserrat" pitchFamily="34" charset="0"/>
              </a:rPr>
              <a:t>Provides trainings and model code of ethics</a:t>
            </a:r>
          </a:p>
          <a:p>
            <a:pPr marL="1257300" lvl="2" indent="-342900">
              <a:lnSpc>
                <a:spcPct val="150000"/>
              </a:lnSpc>
              <a:spcAft>
                <a:spcPts val="600"/>
              </a:spcAft>
              <a:buFont typeface="Arial" panose="020B0604020202020204" pitchFamily="34" charset="0"/>
              <a:buChar char="•"/>
            </a:pPr>
            <a:r>
              <a:rPr lang="en-US" sz="3200" b="1" dirty="0">
                <a:solidFill>
                  <a:srgbClr val="004256"/>
                </a:solidFill>
                <a:latin typeface="Montserrat" pitchFamily="34" charset="0"/>
              </a:rPr>
              <a:t>Pursues civil enforcement</a:t>
            </a:r>
            <a:endParaRPr lang="en-US" sz="3200" dirty="0"/>
          </a:p>
        </p:txBody>
      </p:sp>
      <p:sp>
        <p:nvSpPr>
          <p:cNvPr id="6" name="TextBox 5">
            <a:extLst>
              <a:ext uri="{FF2B5EF4-FFF2-40B4-BE49-F238E27FC236}">
                <a16:creationId xmlns:a16="http://schemas.microsoft.com/office/drawing/2014/main" id="{D1F83C87-B956-4FA2-8F88-187EA351D1D9}"/>
              </a:ext>
            </a:extLst>
          </p:cNvPr>
          <p:cNvSpPr txBox="1"/>
          <p:nvPr/>
        </p:nvSpPr>
        <p:spPr>
          <a:xfrm>
            <a:off x="11156415" y="6410437"/>
            <a:ext cx="1035585" cy="276999"/>
          </a:xfrm>
          <a:prstGeom prst="rect">
            <a:avLst/>
          </a:prstGeom>
          <a:noFill/>
        </p:spPr>
        <p:txBody>
          <a:bodyPr wrap="square" rtlCol="0">
            <a:spAutoFit/>
          </a:bodyPr>
          <a:lstStyle/>
          <a:p>
            <a:r>
              <a:rPr lang="en-US" sz="1200"/>
              <a:t>10 of 28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2400" b="1" kern="0" spc="220" dirty="0">
                <a:solidFill>
                  <a:srgbClr val="004256"/>
                </a:solidFill>
                <a:latin typeface="Montserrat" pitchFamily="34" charset="0"/>
                <a:ea typeface="Montserrat" pitchFamily="34" charset="-122"/>
                <a:cs typeface="Montserrat" pitchFamily="34" charset="-120"/>
              </a:rPr>
              <a:t>ADJUDICATING ETHICS COMPLAINTS</a:t>
            </a:r>
            <a:endParaRPr lang="en-US" sz="1200" dirty="0"/>
          </a:p>
        </p:txBody>
      </p:sp>
      <p:sp>
        <p:nvSpPr>
          <p:cNvPr id="4" name="Object 3"/>
          <p:cNvSpPr/>
          <p:nvPr/>
        </p:nvSpPr>
        <p:spPr>
          <a:xfrm>
            <a:off x="666583" y="1380250"/>
            <a:ext cx="11046238" cy="271395"/>
          </a:xfrm>
          <a:prstGeom prst="rect">
            <a:avLst/>
          </a:prstGeom>
          <a:noFill/>
        </p:spPr>
        <p:txBody>
          <a:bodyPr wrap="square" lIns="0" tIns="0" rIns="0" bIns="0" rtlCol="0" anchor="t"/>
          <a:lstStyle/>
          <a:p>
            <a:pPr algn="l">
              <a:lnSpc>
                <a:spcPts val="2668"/>
              </a:lnSpc>
              <a:spcAft>
                <a:spcPts val="600"/>
              </a:spcAft>
              <a:buNone/>
            </a:pPr>
            <a:r>
              <a:rPr lang="en-US" sz="2000" b="1" dirty="0">
                <a:solidFill>
                  <a:srgbClr val="004256"/>
                </a:solidFill>
                <a:latin typeface="Montserrat" panose="020B0604020202020204" charset="0"/>
                <a:ea typeface="Source Sans Pro SemiBold" pitchFamily="34" charset="-122"/>
                <a:cs typeface="Source Sans Pro SemiBold" pitchFamily="34" charset="-120"/>
              </a:rPr>
              <a:t>Introduction to Complaint Process (1 of 2): Basic Procedure  </a:t>
            </a:r>
            <a:endParaRPr lang="en-US" sz="1400" b="1" dirty="0">
              <a:latin typeface="Montserrat" panose="020B0604020202020204" charset="0"/>
            </a:endParaRPr>
          </a:p>
        </p:txBody>
      </p:sp>
      <p:sp>
        <p:nvSpPr>
          <p:cNvPr id="5" name="Object 4"/>
          <p:cNvSpPr/>
          <p:nvPr/>
        </p:nvSpPr>
        <p:spPr>
          <a:xfrm>
            <a:off x="666583" y="1859557"/>
            <a:ext cx="11046238" cy="3688666"/>
          </a:xfrm>
          <a:prstGeom prst="rect">
            <a:avLst/>
          </a:prstGeom>
          <a:noFill/>
        </p:spPr>
        <p:txBody>
          <a:bodyPr wrap="square" lIns="0" tIns="0" rIns="0" bIns="0" rtlCol="0" anchor="t"/>
          <a:lstStyle/>
          <a:p>
            <a:pPr marL="342900" marR="0" lvl="0" indent="-342900">
              <a:spcBef>
                <a:spcPts val="0"/>
              </a:spcBef>
              <a:spcAft>
                <a:spcPts val="600"/>
              </a:spcAft>
              <a:buFont typeface="Arial" panose="020B0604020202020204" pitchFamily="34" charset="0"/>
              <a:buChar char="•"/>
            </a:pPr>
            <a:r>
              <a:rPr lang="en-US" sz="1600" b="1" dirty="0">
                <a:latin typeface="Montserrat" panose="020B0604020202020204" charset="0"/>
                <a:ea typeface="Calibri" panose="020F0502020204030204" pitchFamily="34" charset="0"/>
                <a:cs typeface="Arial" panose="020B0604020202020204" pitchFamily="34" charset="0"/>
              </a:rPr>
              <a:t>Administrative cases in six steps</a:t>
            </a:r>
            <a:r>
              <a:rPr lang="en-US" sz="1600" dirty="0">
                <a:latin typeface="Montserrat" panose="020B0604020202020204" charset="0"/>
                <a:ea typeface="Calibri" panose="020F0502020204030204" pitchFamily="34" charset="0"/>
                <a:cs typeface="Arial" panose="020B0604020202020204" pitchFamily="34" charset="0"/>
              </a:rPr>
              <a:t>:</a:t>
            </a:r>
            <a:endParaRPr lang="en-US" sz="1600"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Anyone with actual knowledge of a violation of the ethics laws may file an ethics </a:t>
            </a:r>
            <a:r>
              <a:rPr lang="en-US" sz="1600" b="1" dirty="0">
                <a:effectLst/>
                <a:latin typeface="Montserrat" panose="020B0604020202020204" charset="0"/>
                <a:ea typeface="Calibri" panose="020F0502020204030204" pitchFamily="34" charset="0"/>
                <a:cs typeface="Arial" panose="020B0604020202020204" pitchFamily="34" charset="0"/>
              </a:rPr>
              <a:t>complaint</a:t>
            </a:r>
            <a:endParaRPr lang="en-US" sz="1600" b="1"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Executive Director determines </a:t>
            </a:r>
            <a:r>
              <a:rPr lang="en-US" sz="1600" b="1" dirty="0">
                <a:effectLst/>
                <a:latin typeface="Montserrat" panose="020B0604020202020204" charset="0"/>
                <a:ea typeface="Calibri" panose="020F0502020204030204" pitchFamily="34" charset="0"/>
                <a:cs typeface="Arial" panose="020B0604020202020204" pitchFamily="34" charset="0"/>
              </a:rPr>
              <a:t>jurisdiction</a:t>
            </a:r>
            <a:r>
              <a:rPr lang="en-US" sz="1600" dirty="0">
                <a:effectLst/>
                <a:latin typeface="Montserrat" panose="020B0604020202020204" charset="0"/>
                <a:ea typeface="Calibri" panose="020F0502020204030204" pitchFamily="34" charset="0"/>
                <a:cs typeface="Arial" panose="020B0604020202020204" pitchFamily="34" charset="0"/>
              </a:rPr>
              <a:t> and routes initial motions </a:t>
            </a:r>
            <a:endParaRPr lang="en-US" sz="1600"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General Counsel investigates whether the allegations are supported by </a:t>
            </a:r>
            <a:r>
              <a:rPr lang="en-US" sz="1600" b="1" dirty="0">
                <a:effectLst/>
                <a:latin typeface="Montserrat" panose="020B0604020202020204" charset="0"/>
                <a:ea typeface="Calibri" panose="020F0502020204030204" pitchFamily="34" charset="0"/>
                <a:cs typeface="Arial" panose="020B0604020202020204" pitchFamily="34" charset="0"/>
              </a:rPr>
              <a:t>probable cause </a:t>
            </a:r>
            <a:endParaRPr lang="en-US" sz="1600" b="1"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Hearing officer holds public </a:t>
            </a:r>
            <a:r>
              <a:rPr lang="en-US" sz="1600" b="1" dirty="0">
                <a:effectLst/>
                <a:latin typeface="Montserrat" panose="020B0604020202020204" charset="0"/>
                <a:ea typeface="Calibri" panose="020F0502020204030204" pitchFamily="34" charset="0"/>
                <a:cs typeface="Arial" panose="020B0604020202020204" pitchFamily="34" charset="0"/>
              </a:rPr>
              <a:t>hearing</a:t>
            </a:r>
            <a:r>
              <a:rPr lang="en-US" sz="1600" dirty="0">
                <a:effectLst/>
                <a:latin typeface="Montserrat" panose="020B0604020202020204" charset="0"/>
                <a:ea typeface="Calibri" panose="020F0502020204030204" pitchFamily="34" charset="0"/>
                <a:cs typeface="Arial" panose="020B0604020202020204" pitchFamily="34" charset="0"/>
              </a:rPr>
              <a:t> and makes findings of fact and conclusions of law</a:t>
            </a:r>
            <a:endParaRPr lang="en-US" sz="1600"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Commission hears </a:t>
            </a:r>
            <a:r>
              <a:rPr lang="en-US" sz="1600" b="1" dirty="0">
                <a:effectLst/>
                <a:latin typeface="Montserrat" panose="020B0604020202020204" charset="0"/>
                <a:ea typeface="Calibri" panose="020F0502020204030204" pitchFamily="34" charset="0"/>
                <a:cs typeface="Arial" panose="020B0604020202020204" pitchFamily="34" charset="0"/>
              </a:rPr>
              <a:t>appeals</a:t>
            </a:r>
            <a:r>
              <a:rPr lang="en-US" sz="1600" dirty="0">
                <a:effectLst/>
                <a:latin typeface="Montserrat" panose="020B0604020202020204" charset="0"/>
                <a:ea typeface="Calibri" panose="020F0502020204030204" pitchFamily="34" charset="0"/>
                <a:cs typeface="Arial" panose="020B0604020202020204" pitchFamily="34" charset="0"/>
              </a:rPr>
              <a:t> from hearing officer decisions</a:t>
            </a:r>
            <a:endParaRPr lang="en-US" sz="1600" dirty="0">
              <a:effectLst/>
              <a:latin typeface="Montserrat" panose="020B060402020202020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600" dirty="0">
                <a:effectLst/>
                <a:latin typeface="Montserrat" panose="020B0604020202020204" charset="0"/>
                <a:ea typeface="Calibri" panose="020F0502020204030204" pitchFamily="34" charset="0"/>
                <a:cs typeface="Arial" panose="020B0604020202020204" pitchFamily="34" charset="0"/>
              </a:rPr>
              <a:t>A state district </a:t>
            </a:r>
            <a:r>
              <a:rPr lang="en-US" sz="1600" b="1" dirty="0">
                <a:effectLst/>
                <a:latin typeface="Montserrat" panose="020B0604020202020204" charset="0"/>
                <a:ea typeface="Calibri" panose="020F0502020204030204" pitchFamily="34" charset="0"/>
                <a:cs typeface="Arial" panose="020B0604020202020204" pitchFamily="34" charset="0"/>
              </a:rPr>
              <a:t>court</a:t>
            </a:r>
            <a:r>
              <a:rPr lang="en-US" sz="1600" dirty="0">
                <a:effectLst/>
                <a:latin typeface="Montserrat" panose="020B0604020202020204" charset="0"/>
                <a:ea typeface="Calibri" panose="020F0502020204030204" pitchFamily="34" charset="0"/>
                <a:cs typeface="Arial" panose="020B0604020202020204" pitchFamily="34" charset="0"/>
              </a:rPr>
              <a:t> may review a Commission’s final decision upon petition</a:t>
            </a:r>
          </a:p>
          <a:p>
            <a:pPr marL="285750" indent="-285750">
              <a:spcAft>
                <a:spcPts val="600"/>
              </a:spcAft>
              <a:buFont typeface="Arial" panose="020B0604020202020204" pitchFamily="34" charset="0"/>
              <a:buChar char="•"/>
            </a:pPr>
            <a:r>
              <a:rPr lang="en-US" sz="1600" b="1" dirty="0">
                <a:latin typeface="Montserrat" panose="020B0604020202020204" charset="0"/>
                <a:ea typeface="Calibri" panose="020F0502020204030204" pitchFamily="34" charset="0"/>
                <a:cs typeface="Arial" panose="020B0604020202020204" pitchFamily="34" charset="0"/>
              </a:rPr>
              <a:t>Public disclosure rules</a:t>
            </a:r>
          </a:p>
          <a:p>
            <a:pPr marL="742950" lvl="1" indent="-285750">
              <a:spcAft>
                <a:spcPts val="600"/>
              </a:spcAft>
              <a:buFont typeface="Arial" panose="020B0604020202020204" pitchFamily="34" charset="0"/>
              <a:buChar char="•"/>
            </a:pPr>
            <a:r>
              <a:rPr lang="en-US" sz="1600" dirty="0">
                <a:effectLst/>
                <a:latin typeface="Montserrat" panose="020B0604020202020204" charset="0"/>
                <a:ea typeface="Calibri" panose="020F0502020204030204" pitchFamily="34" charset="0"/>
                <a:cs typeface="Arial" panose="020B0604020202020204" pitchFamily="34" charset="0"/>
              </a:rPr>
              <a:t>All documents in steps 1 through 3 are confidential and not subject to disclosure under IPRA. </a:t>
            </a:r>
          </a:p>
          <a:p>
            <a:pPr marL="742950" lvl="1" indent="-285750">
              <a:spcAft>
                <a:spcPts val="600"/>
              </a:spcAft>
              <a:buFont typeface="Arial" panose="020B0604020202020204" pitchFamily="34" charset="0"/>
              <a:buChar char="•"/>
            </a:pPr>
            <a:r>
              <a:rPr lang="en-US" sz="1600" dirty="0">
                <a:latin typeface="Montserrat" panose="020B0604020202020204" charset="0"/>
                <a:ea typeface="Calibri" panose="020F0502020204030204" pitchFamily="34" charset="0"/>
                <a:cs typeface="Arial" panose="020B0604020202020204" pitchFamily="34" charset="0"/>
              </a:rPr>
              <a:t>T</a:t>
            </a:r>
            <a:r>
              <a:rPr lang="en-US" sz="1600" dirty="0">
                <a:effectLst/>
                <a:latin typeface="Montserrat" panose="020B0604020202020204" charset="0"/>
                <a:ea typeface="Calibri" panose="020F0502020204030204" pitchFamily="34" charset="0"/>
                <a:cs typeface="Arial" panose="020B0604020202020204" pitchFamily="34" charset="0"/>
              </a:rPr>
              <a:t>he administrative case becomes public if and after the General Counsel determines probable cause and a hearing is set.</a:t>
            </a:r>
            <a:endParaRPr lang="en-US" sz="1600" dirty="0">
              <a:effectLst/>
              <a:latin typeface="Montserrat" panose="020B0604020202020204" charset="0"/>
              <a:ea typeface="Calibri" panose="020F0502020204030204" pitchFamily="34" charset="0"/>
              <a:cs typeface="Times New Roman" panose="02020603050405020304" pitchFamily="18" charset="0"/>
            </a:endParaRPr>
          </a:p>
        </p:txBody>
      </p:sp>
      <p:sp>
        <p:nvSpPr>
          <p:cNvPr id="6" name="Object 5"/>
          <p:cNvSpPr/>
          <p:nvPr/>
        </p:nvSpPr>
        <p:spPr>
          <a:xfrm>
            <a:off x="476131" y="1317297"/>
            <a:ext cx="11236690" cy="4401164"/>
          </a:xfrm>
          <a:prstGeom prst="rect">
            <a:avLst/>
          </a:prstGeom>
          <a:noFill/>
          <a:ln w="50800">
            <a:solidFill>
              <a:srgbClr val="64C3FF"/>
            </a:solidFill>
            <a:prstDash val="solid"/>
            <a:miter lim="800000"/>
          </a:ln>
        </p:spPr>
      </p:sp>
      <p:sp>
        <p:nvSpPr>
          <p:cNvPr id="7" name="Object 5">
            <a:extLst>
              <a:ext uri="{FF2B5EF4-FFF2-40B4-BE49-F238E27FC236}">
                <a16:creationId xmlns:a16="http://schemas.microsoft.com/office/drawing/2014/main" id="{B4848A91-0BA9-481F-992C-C5273EF33B45}"/>
              </a:ext>
            </a:extLst>
          </p:cNvPr>
          <p:cNvSpPr/>
          <p:nvPr/>
        </p:nvSpPr>
        <p:spPr>
          <a:xfrm>
            <a:off x="476131" y="5980676"/>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10-16G-10 to 10-16G-12; </a:t>
            </a:r>
            <a:r>
              <a:rPr lang="en-US" sz="1600" i="1" dirty="0">
                <a:latin typeface="Montserrat" panose="020B0604020202020204" charset="0"/>
              </a:rPr>
              <a:t>see also generally </a:t>
            </a:r>
            <a:r>
              <a:rPr lang="en-US" sz="1600" dirty="0">
                <a:latin typeface="Montserrat" panose="020B0604020202020204" charset="0"/>
              </a:rPr>
              <a:t>1.8.3 NMAC. </a:t>
            </a:r>
          </a:p>
        </p:txBody>
      </p:sp>
      <p:sp>
        <p:nvSpPr>
          <p:cNvPr id="8" name="TextBox 7">
            <a:extLst>
              <a:ext uri="{FF2B5EF4-FFF2-40B4-BE49-F238E27FC236}">
                <a16:creationId xmlns:a16="http://schemas.microsoft.com/office/drawing/2014/main" id="{AA667969-2C76-4568-AE7A-EB8A4B85D0AD}"/>
              </a:ext>
            </a:extLst>
          </p:cNvPr>
          <p:cNvSpPr txBox="1"/>
          <p:nvPr/>
        </p:nvSpPr>
        <p:spPr>
          <a:xfrm>
            <a:off x="11156415" y="6410437"/>
            <a:ext cx="1035585" cy="276999"/>
          </a:xfrm>
          <a:prstGeom prst="rect">
            <a:avLst/>
          </a:prstGeom>
          <a:noFill/>
        </p:spPr>
        <p:txBody>
          <a:bodyPr wrap="square" rtlCol="0">
            <a:spAutoFit/>
          </a:bodyPr>
          <a:lstStyle/>
          <a:p>
            <a:r>
              <a:rPr lang="en-US" sz="1200"/>
              <a:t>11 of 28</a:t>
            </a:r>
          </a:p>
        </p:txBody>
      </p:sp>
    </p:spTree>
    <p:extLst>
      <p:ext uri="{BB962C8B-B14F-4D97-AF65-F5344CB8AC3E}">
        <p14:creationId xmlns:p14="http://schemas.microsoft.com/office/powerpoint/2010/main" val="231411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2400" b="1" kern="0" spc="220" dirty="0">
                <a:solidFill>
                  <a:srgbClr val="004256"/>
                </a:solidFill>
                <a:latin typeface="Montserrat" pitchFamily="34" charset="0"/>
                <a:ea typeface="Montserrat" pitchFamily="34" charset="-122"/>
                <a:cs typeface="Montserrat" pitchFamily="34" charset="-120"/>
              </a:rPr>
              <a:t>ADJUDICATING ETHICS COMPLAINTS</a:t>
            </a:r>
            <a:endParaRPr lang="en-US" sz="1200" dirty="0"/>
          </a:p>
        </p:txBody>
      </p:sp>
      <p:sp>
        <p:nvSpPr>
          <p:cNvPr id="4" name="Object 3"/>
          <p:cNvSpPr/>
          <p:nvPr/>
        </p:nvSpPr>
        <p:spPr>
          <a:xfrm>
            <a:off x="571357" y="1482079"/>
            <a:ext cx="11046238" cy="271395"/>
          </a:xfrm>
          <a:prstGeom prst="rect">
            <a:avLst/>
          </a:prstGeom>
          <a:noFill/>
        </p:spPr>
        <p:txBody>
          <a:bodyPr wrap="square" lIns="0" tIns="0" rIns="0" bIns="0" rtlCol="0" anchor="t"/>
          <a:lstStyle/>
          <a:p>
            <a:pPr algn="l">
              <a:lnSpc>
                <a:spcPts val="2668"/>
              </a:lnSpc>
              <a:spcAft>
                <a:spcPts val="600"/>
              </a:spcAft>
              <a:buNone/>
            </a:pPr>
            <a:r>
              <a:rPr lang="en-US" sz="2000" b="1" dirty="0">
                <a:solidFill>
                  <a:srgbClr val="004256"/>
                </a:solidFill>
                <a:latin typeface="Montserrat" panose="020B0604020202020204" charset="0"/>
                <a:ea typeface="Source Sans Pro SemiBold" pitchFamily="34" charset="-122"/>
                <a:cs typeface="Source Sans Pro SemiBold" pitchFamily="34" charset="-120"/>
              </a:rPr>
              <a:t>Introduction to Complaint Process (2 of 2): “Blackout Period”</a:t>
            </a:r>
            <a:endParaRPr lang="en-US" sz="1400" b="1" dirty="0">
              <a:latin typeface="Montserrat" panose="020B0604020202020204" charset="0"/>
            </a:endParaRPr>
          </a:p>
        </p:txBody>
      </p:sp>
      <p:sp>
        <p:nvSpPr>
          <p:cNvPr id="5" name="Object 4"/>
          <p:cNvSpPr/>
          <p:nvPr/>
        </p:nvSpPr>
        <p:spPr>
          <a:xfrm>
            <a:off x="666583" y="1840489"/>
            <a:ext cx="11046238" cy="2732080"/>
          </a:xfrm>
          <a:prstGeom prst="rect">
            <a:avLst/>
          </a:prstGeom>
          <a:noFill/>
        </p:spPr>
        <p:txBody>
          <a:bodyPr wrap="square" lIns="0" tIns="0" rIns="0" bIns="0" rtlCol="0" anchor="t"/>
          <a:lstStyle/>
          <a:p>
            <a:pPr marL="342900" marR="0" lvl="0" indent="-342900">
              <a:spcBef>
                <a:spcPts val="0"/>
              </a:spcBef>
              <a:spcAft>
                <a:spcPts val="1200"/>
              </a:spcAft>
              <a:buFont typeface="Symbol" panose="05050102010706020507" pitchFamily="18" charset="2"/>
              <a:buChar char=""/>
            </a:pPr>
            <a:r>
              <a:rPr lang="en-US" sz="1500" dirty="0">
                <a:effectLst/>
                <a:latin typeface="Montserrat" panose="020B0604020202020204" charset="0"/>
                <a:ea typeface="Calibri" panose="020F0502020204030204" pitchFamily="34" charset="0"/>
                <a:cs typeface="Arial" panose="020B0604020202020204" pitchFamily="34" charset="0"/>
              </a:rPr>
              <a:t>If a person files an ethics complaint alleging violations of laws other than the Campaign Reporting Act or the Voter Action Act against a candidate less than 60 days before an election, the following rules apply:</a:t>
            </a:r>
            <a:endParaRPr lang="en-US" sz="1500" b="1" dirty="0">
              <a:effectLst/>
              <a:latin typeface="Montserrat" panose="020B0604020202020204" charset="0"/>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500" dirty="0">
                <a:effectLst/>
                <a:latin typeface="Montserrat" panose="020B0604020202020204" charset="0"/>
                <a:ea typeface="Calibri" panose="020F0502020204030204" pitchFamily="34" charset="0"/>
                <a:cs typeface="Arial" panose="020B0604020202020204" pitchFamily="34" charset="0"/>
              </a:rPr>
              <a:t>The Commission </a:t>
            </a:r>
            <a:r>
              <a:rPr lang="en-US" sz="1500" b="1" dirty="0">
                <a:effectLst/>
                <a:latin typeface="Montserrat" panose="020B0604020202020204" charset="0"/>
                <a:ea typeface="Calibri" panose="020F0502020204030204" pitchFamily="34" charset="0"/>
                <a:cs typeface="Arial" panose="020B0604020202020204" pitchFamily="34" charset="0"/>
              </a:rPr>
              <a:t>can</a:t>
            </a:r>
            <a:r>
              <a:rPr lang="en-US" sz="1500" b="1" dirty="0">
                <a:latin typeface="Montserrat" panose="020B0604020202020204" charset="0"/>
                <a:ea typeface="Calibri" panose="020F0502020204030204" pitchFamily="34" charset="0"/>
                <a:cs typeface="Arial" panose="020B0604020202020204" pitchFamily="34" charset="0"/>
              </a:rPr>
              <a:t>not</a:t>
            </a:r>
            <a:r>
              <a:rPr lang="en-US" sz="1500" dirty="0">
                <a:effectLst/>
                <a:latin typeface="Montserrat" panose="020B0604020202020204" charset="0"/>
                <a:ea typeface="Calibri" panose="020F0502020204030204" pitchFamily="34" charset="0"/>
                <a:cs typeface="Arial" panose="020B0604020202020204" pitchFamily="34" charset="0"/>
              </a:rPr>
              <a:t> make that complaint public (but, as always, the complainant </a:t>
            </a:r>
            <a:r>
              <a:rPr lang="en-US" sz="1500" b="1" dirty="0">
                <a:effectLst/>
                <a:latin typeface="Montserrat" panose="020B0604020202020204" charset="0"/>
                <a:ea typeface="Calibri" panose="020F0502020204030204" pitchFamily="34" charset="0"/>
                <a:cs typeface="Arial" panose="020B0604020202020204" pitchFamily="34" charset="0"/>
              </a:rPr>
              <a:t>may</a:t>
            </a:r>
            <a:r>
              <a:rPr lang="en-US" sz="1500" dirty="0">
                <a:effectLst/>
                <a:latin typeface="Montserrat" panose="020B0604020202020204" charset="0"/>
                <a:ea typeface="Calibri" panose="020F0502020204030204" pitchFamily="34" charset="0"/>
                <a:cs typeface="Arial" panose="020B0604020202020204" pitchFamily="34" charset="0"/>
              </a:rPr>
              <a:t> release the complaint to the public)</a:t>
            </a:r>
            <a:endParaRPr lang="en-US" sz="1500" dirty="0">
              <a:effectLst/>
              <a:latin typeface="Montserrat" panose="020B0604020202020204" charset="0"/>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500" dirty="0">
                <a:effectLst/>
                <a:latin typeface="Montserrat" panose="020B0604020202020204" charset="0"/>
                <a:ea typeface="Calibri" panose="020F0502020204030204" pitchFamily="34" charset="0"/>
                <a:cs typeface="Arial" panose="020B0604020202020204" pitchFamily="34" charset="0"/>
              </a:rPr>
              <a:t>The respondent </a:t>
            </a:r>
            <a:r>
              <a:rPr lang="en-US" sz="1500" b="1" dirty="0">
                <a:effectLst/>
                <a:latin typeface="Montserrat" panose="020B0604020202020204" charset="0"/>
                <a:ea typeface="Calibri" panose="020F0502020204030204" pitchFamily="34" charset="0"/>
                <a:cs typeface="Arial" panose="020B0604020202020204" pitchFamily="34" charset="0"/>
              </a:rPr>
              <a:t>may</a:t>
            </a:r>
            <a:r>
              <a:rPr lang="en-US" sz="1500" dirty="0">
                <a:effectLst/>
                <a:latin typeface="Montserrat" panose="020B0604020202020204" charset="0"/>
                <a:ea typeface="Calibri" panose="020F0502020204030204" pitchFamily="34" charset="0"/>
                <a:cs typeface="Arial" panose="020B0604020202020204" pitchFamily="34" charset="0"/>
              </a:rPr>
              <a:t> file an answer or a motion to dismiss (and, as always, the respondent </a:t>
            </a:r>
            <a:r>
              <a:rPr lang="en-US" sz="1500" b="1" dirty="0">
                <a:effectLst/>
                <a:latin typeface="Montserrat" panose="020B0604020202020204" charset="0"/>
                <a:ea typeface="Calibri" panose="020F0502020204030204" pitchFamily="34" charset="0"/>
                <a:cs typeface="Arial" panose="020B0604020202020204" pitchFamily="34" charset="0"/>
              </a:rPr>
              <a:t>may</a:t>
            </a:r>
            <a:r>
              <a:rPr lang="en-US" sz="1500" dirty="0">
                <a:effectLst/>
                <a:latin typeface="Montserrat" panose="020B0604020202020204" charset="0"/>
                <a:ea typeface="Calibri" panose="020F0502020204030204" pitchFamily="34" charset="0"/>
                <a:cs typeface="Arial" panose="020B0604020202020204" pitchFamily="34" charset="0"/>
              </a:rPr>
              <a:t> also release </a:t>
            </a:r>
            <a:r>
              <a:rPr lang="en-US" sz="1500" dirty="0">
                <a:latin typeface="Montserrat" panose="020B0604020202020204" charset="0"/>
                <a:ea typeface="Calibri" panose="020F0502020204030204" pitchFamily="34" charset="0"/>
                <a:cs typeface="Arial" panose="020B0604020202020204" pitchFamily="34" charset="0"/>
              </a:rPr>
              <a:t>their</a:t>
            </a:r>
            <a:r>
              <a:rPr lang="en-US" sz="1500" dirty="0">
                <a:effectLst/>
                <a:latin typeface="Montserrat" panose="020B0604020202020204" charset="0"/>
                <a:ea typeface="Calibri" panose="020F0502020204030204" pitchFamily="34" charset="0"/>
                <a:cs typeface="Arial" panose="020B0604020202020204" pitchFamily="34" charset="0"/>
              </a:rPr>
              <a:t> response to the public)</a:t>
            </a:r>
            <a:endParaRPr lang="en-US" sz="1500" dirty="0">
              <a:effectLst/>
              <a:latin typeface="Montserrat" panose="020B0604020202020204" charset="0"/>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500" dirty="0">
                <a:effectLst/>
                <a:latin typeface="Montserrat" panose="020B0604020202020204" charset="0"/>
                <a:ea typeface="Calibri" panose="020F0502020204030204" pitchFamily="34" charset="0"/>
                <a:cs typeface="Arial" panose="020B0604020202020204" pitchFamily="34" charset="0"/>
              </a:rPr>
              <a:t>Before the election, the Commission </a:t>
            </a:r>
            <a:r>
              <a:rPr lang="en-US" sz="1500" b="1" dirty="0">
                <a:effectLst/>
                <a:latin typeface="Montserrat" panose="020B0604020202020204" charset="0"/>
                <a:ea typeface="Calibri" panose="020F0502020204030204" pitchFamily="34" charset="0"/>
                <a:cs typeface="Arial" panose="020B0604020202020204" pitchFamily="34" charset="0"/>
              </a:rPr>
              <a:t>may</a:t>
            </a:r>
            <a:r>
              <a:rPr lang="en-US" sz="1500" dirty="0">
                <a:effectLst/>
                <a:latin typeface="Montserrat" panose="020B0604020202020204" charset="0"/>
                <a:ea typeface="Calibri" panose="020F0502020204030204" pitchFamily="34" charset="0"/>
                <a:cs typeface="Arial" panose="020B0604020202020204" pitchFamily="34" charset="0"/>
              </a:rPr>
              <a:t> dismiss the complaint for lack of jurisdiction or for not being support by probable cause</a:t>
            </a:r>
            <a:endParaRPr lang="en-US" sz="1500" dirty="0">
              <a:effectLst/>
              <a:latin typeface="Montserrat" panose="020B0604020202020204" charset="0"/>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500" dirty="0">
                <a:effectLst/>
                <a:latin typeface="Montserrat" panose="020B0604020202020204" charset="0"/>
                <a:ea typeface="Calibri" panose="020F0502020204030204" pitchFamily="34" charset="0"/>
                <a:cs typeface="Arial" panose="020B0604020202020204" pitchFamily="34" charset="0"/>
              </a:rPr>
              <a:t>Before the election, the Commission </a:t>
            </a:r>
            <a:r>
              <a:rPr lang="en-US" sz="1500" b="1" dirty="0">
                <a:effectLst/>
                <a:latin typeface="Montserrat" panose="020B0604020202020204" charset="0"/>
                <a:ea typeface="Calibri" panose="020F0502020204030204" pitchFamily="34" charset="0"/>
                <a:cs typeface="Arial" panose="020B0604020202020204" pitchFamily="34" charset="0"/>
              </a:rPr>
              <a:t>cannot</a:t>
            </a:r>
            <a:r>
              <a:rPr lang="en-US" sz="1500" dirty="0">
                <a:effectLst/>
                <a:latin typeface="Montserrat" panose="020B0604020202020204" charset="0"/>
                <a:ea typeface="Calibri" panose="020F0502020204030204" pitchFamily="34" charset="0"/>
                <a:cs typeface="Arial" panose="020B0604020202020204" pitchFamily="34" charset="0"/>
              </a:rPr>
              <a:t> set a public hearing or hold a public hearing on the complaint</a:t>
            </a:r>
            <a:endParaRPr lang="en-US" sz="1500" dirty="0">
              <a:effectLst/>
              <a:latin typeface="Montserrat" panose="020B060402020202020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500" b="1" dirty="0">
                <a:effectLst/>
                <a:latin typeface="Montserrat" panose="020B0604020202020204" charset="0"/>
                <a:ea typeface="Calibri" panose="020F0502020204030204" pitchFamily="34" charset="0"/>
                <a:cs typeface="Arial" panose="020B0604020202020204" pitchFamily="34" charset="0"/>
              </a:rPr>
              <a:t>Purpose</a:t>
            </a:r>
            <a:r>
              <a:rPr lang="en-US" sz="1500" dirty="0">
                <a:effectLst/>
                <a:latin typeface="Montserrat" panose="020B0604020202020204" charset="0"/>
                <a:ea typeface="Calibri" panose="020F0502020204030204" pitchFamily="34" charset="0"/>
                <a:cs typeface="Arial" panose="020B0604020202020204" pitchFamily="34" charset="0"/>
              </a:rPr>
              <a:t>: The blackout period strikes a balance between (i) the public’s ability to allege ethics violations and (ii) the Commission’s responsibility to dismiss unfounded allegations and to shield candidates from a public hearing before the election</a:t>
            </a:r>
            <a:endParaRPr lang="en-US" sz="1500" dirty="0">
              <a:effectLst/>
              <a:latin typeface="Montserrat" panose="020B0604020202020204" charset="0"/>
              <a:ea typeface="Calibri" panose="020F0502020204030204" pitchFamily="34" charset="0"/>
              <a:cs typeface="Times New Roman" panose="02020603050405020304" pitchFamily="18" charset="0"/>
            </a:endParaRPr>
          </a:p>
        </p:txBody>
      </p:sp>
      <p:sp>
        <p:nvSpPr>
          <p:cNvPr id="6" name="Object 5"/>
          <p:cNvSpPr/>
          <p:nvPr/>
        </p:nvSpPr>
        <p:spPr>
          <a:xfrm>
            <a:off x="476131" y="1395064"/>
            <a:ext cx="11236690" cy="4106854"/>
          </a:xfrm>
          <a:prstGeom prst="rect">
            <a:avLst/>
          </a:prstGeom>
          <a:noFill/>
          <a:ln w="50800">
            <a:solidFill>
              <a:srgbClr val="64C3FF"/>
            </a:solidFill>
            <a:prstDash val="solid"/>
            <a:miter lim="800000"/>
          </a:ln>
        </p:spPr>
      </p:sp>
      <p:sp>
        <p:nvSpPr>
          <p:cNvPr id="7" name="Object 5">
            <a:extLst>
              <a:ext uri="{FF2B5EF4-FFF2-40B4-BE49-F238E27FC236}">
                <a16:creationId xmlns:a16="http://schemas.microsoft.com/office/drawing/2014/main" id="{6396BB56-CD60-4053-852D-2C9C16986E12}"/>
              </a:ext>
            </a:extLst>
          </p:cNvPr>
          <p:cNvSpPr/>
          <p:nvPr/>
        </p:nvSpPr>
        <p:spPr>
          <a:xfrm>
            <a:off x="476131" y="5980676"/>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10-16G-15(B); 1.8.3.9(B) NMAC. </a:t>
            </a:r>
          </a:p>
        </p:txBody>
      </p:sp>
      <p:sp>
        <p:nvSpPr>
          <p:cNvPr id="8" name="TextBox 7">
            <a:extLst>
              <a:ext uri="{FF2B5EF4-FFF2-40B4-BE49-F238E27FC236}">
                <a16:creationId xmlns:a16="http://schemas.microsoft.com/office/drawing/2014/main" id="{4C271721-EA63-4BBD-A115-19893E0002FF}"/>
              </a:ext>
            </a:extLst>
          </p:cNvPr>
          <p:cNvSpPr txBox="1"/>
          <p:nvPr/>
        </p:nvSpPr>
        <p:spPr>
          <a:xfrm>
            <a:off x="11156415" y="6410437"/>
            <a:ext cx="1035585" cy="276999"/>
          </a:xfrm>
          <a:prstGeom prst="rect">
            <a:avLst/>
          </a:prstGeom>
          <a:noFill/>
        </p:spPr>
        <p:txBody>
          <a:bodyPr wrap="square" rtlCol="0">
            <a:spAutoFit/>
          </a:bodyPr>
          <a:lstStyle/>
          <a:p>
            <a:r>
              <a:rPr lang="en-US" sz="1200"/>
              <a:t>12 of 28</a:t>
            </a:r>
          </a:p>
        </p:txBody>
      </p:sp>
    </p:spTree>
    <p:extLst>
      <p:ext uri="{BB962C8B-B14F-4D97-AF65-F5344CB8AC3E}">
        <p14:creationId xmlns:p14="http://schemas.microsoft.com/office/powerpoint/2010/main" val="190687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INTRODUCTION TO ADVISORY OPINIONS</a:t>
            </a:r>
            <a:endParaRPr lang="en-US" dirty="0"/>
          </a:p>
        </p:txBody>
      </p:sp>
      <p:sp>
        <p:nvSpPr>
          <p:cNvPr id="5" name="Object 4"/>
          <p:cNvSpPr/>
          <p:nvPr/>
        </p:nvSpPr>
        <p:spPr>
          <a:xfrm>
            <a:off x="653377" y="1631819"/>
            <a:ext cx="10882198" cy="3422940"/>
          </a:xfrm>
          <a:prstGeom prst="rect">
            <a:avLst/>
          </a:prstGeom>
          <a:noFill/>
        </p:spPr>
        <p:txBody>
          <a:bodyPr wrap="square" lIns="0" tIns="0" rIns="0" bIns="0" rtlCol="0" anchor="t"/>
          <a:lstStyle/>
          <a:p>
            <a:pPr marL="342900" marR="0" lvl="0" indent="-342900">
              <a:spcBef>
                <a:spcPts val="0"/>
              </a:spcBef>
              <a:spcAft>
                <a:spcPts val="1200"/>
              </a:spcAft>
              <a:buFont typeface="Symbol" panose="05050102010706020507" pitchFamily="18" charset="2"/>
              <a:buChar char=""/>
            </a:pPr>
            <a:r>
              <a:rPr lang="en-US" sz="2000" dirty="0">
                <a:effectLst/>
                <a:latin typeface="Montserrat" panose="020B0604020202020204" charset="0"/>
                <a:ea typeface="Calibri" panose="020F0502020204030204" pitchFamily="34" charset="0"/>
                <a:cs typeface="Arial" panose="020B0604020202020204" pitchFamily="34" charset="0"/>
              </a:rPr>
              <a:t>The Commission issues advisory opinions on the ethics laws</a:t>
            </a:r>
            <a:endParaRPr lang="en-US" sz="2000" dirty="0">
              <a:effectLst/>
              <a:latin typeface="Montserrat" panose="020B060402020202020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Montserrat" panose="020B0604020202020204" charset="0"/>
                <a:ea typeface="Calibri" panose="020F0502020204030204" pitchFamily="34" charset="0"/>
                <a:cs typeface="Arial" panose="020B0604020202020204" pitchFamily="34" charset="0"/>
              </a:rPr>
              <a:t>A request for an advisory opinion is confidential and not subject to IPRA </a:t>
            </a:r>
            <a:endParaRPr lang="en-US" sz="2000" dirty="0">
              <a:effectLst/>
              <a:latin typeface="Montserrat" panose="020B060402020202020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Montserrat" panose="020B0604020202020204" charset="0"/>
                <a:ea typeface="Calibri" panose="020F0502020204030204" pitchFamily="34" charset="0"/>
                <a:cs typeface="Arial" panose="020B0604020202020204" pitchFamily="34" charset="0"/>
              </a:rPr>
              <a:t>Requests must be in writing and set forth specific facts for the Commission to consider</a:t>
            </a:r>
            <a:endParaRPr lang="en-US" sz="2000" dirty="0">
              <a:effectLst/>
              <a:latin typeface="Montserrat" panose="020B060402020202020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Montserrat" panose="020B0604020202020204" charset="0"/>
                <a:ea typeface="Calibri" panose="020F0502020204030204" pitchFamily="34" charset="0"/>
                <a:cs typeface="Arial" panose="020B0604020202020204" pitchFamily="34" charset="0"/>
              </a:rPr>
              <a:t>Normally issued with 60-days upon request</a:t>
            </a:r>
            <a:endParaRPr lang="en-US" sz="2000" dirty="0">
              <a:effectLst/>
              <a:latin typeface="Montserrat" panose="020B060402020202020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Montserrat" panose="020B0604020202020204" charset="0"/>
                <a:ea typeface="Calibri" panose="020F0502020204030204" pitchFamily="34" charset="0"/>
                <a:cs typeface="Arial" panose="020B0604020202020204" pitchFamily="34" charset="0"/>
              </a:rPr>
              <a:t>Binding on the Commission in subsequent administrative complaint proceedings concerning a person who relied in good faith on the advisory opinion</a:t>
            </a:r>
          </a:p>
          <a:p>
            <a:pPr marL="342900" marR="0" lvl="0" indent="-342900">
              <a:spcBef>
                <a:spcPts val="0"/>
              </a:spcBef>
              <a:spcAft>
                <a:spcPts val="1200"/>
              </a:spcAft>
              <a:buFont typeface="Symbol" panose="05050102010706020507" pitchFamily="18" charset="2"/>
              <a:buChar char=""/>
            </a:pPr>
            <a:r>
              <a:rPr lang="en-US" sz="2000" dirty="0">
                <a:latin typeface="Montserrat" panose="020B0604020202020204" charset="0"/>
                <a:ea typeface="Calibri" panose="020F0502020204030204" pitchFamily="34" charset="0"/>
                <a:cs typeface="Arial" panose="020B0604020202020204" pitchFamily="34" charset="0"/>
              </a:rPr>
              <a:t>To request and advisory opinion, email: ethics.commission@state.nm.us</a:t>
            </a:r>
            <a:endParaRPr lang="en-US" sz="2000" dirty="0">
              <a:effectLst/>
              <a:latin typeface="Montserrat" panose="020B0604020202020204" charset="0"/>
              <a:ea typeface="Calibri" panose="020F0502020204030204" pitchFamily="34" charset="0"/>
              <a:cs typeface="Times New Roman" panose="02020603050405020304" pitchFamily="18" charset="0"/>
            </a:endParaRPr>
          </a:p>
          <a:p>
            <a:pPr algn="l">
              <a:lnSpc>
                <a:spcPts val="2625"/>
              </a:lnSpc>
              <a:spcAft>
                <a:spcPts val="600"/>
              </a:spcAft>
              <a:buNone/>
            </a:pPr>
            <a:r>
              <a:rPr lang="en-US" sz="2000" b="1" dirty="0">
                <a:solidFill>
                  <a:srgbClr val="004256"/>
                </a:solidFill>
                <a:ea typeface="Montserrat" pitchFamily="34" charset="-122"/>
                <a:cs typeface="Montserrat" pitchFamily="34" charset="-120"/>
              </a:rPr>
              <a:t>​</a:t>
            </a:r>
            <a:endParaRPr lang="en-US" sz="2000" dirty="0"/>
          </a:p>
        </p:txBody>
      </p:sp>
      <p:sp>
        <p:nvSpPr>
          <p:cNvPr id="6" name="Object 5"/>
          <p:cNvSpPr/>
          <p:nvPr/>
        </p:nvSpPr>
        <p:spPr>
          <a:xfrm>
            <a:off x="476131" y="1464428"/>
            <a:ext cx="11236690" cy="3761754"/>
          </a:xfrm>
          <a:prstGeom prst="rect">
            <a:avLst/>
          </a:prstGeom>
          <a:noFill/>
          <a:ln w="50800">
            <a:solidFill>
              <a:srgbClr val="64C3FF"/>
            </a:solidFill>
            <a:prstDash val="solid"/>
            <a:miter lim="800000"/>
          </a:ln>
        </p:spPr>
      </p:sp>
      <p:sp>
        <p:nvSpPr>
          <p:cNvPr id="7" name="Object 5">
            <a:extLst>
              <a:ext uri="{FF2B5EF4-FFF2-40B4-BE49-F238E27FC236}">
                <a16:creationId xmlns:a16="http://schemas.microsoft.com/office/drawing/2014/main" id="{81F94006-E1FC-4877-A6FD-880BF4CF02D8}"/>
              </a:ext>
            </a:extLst>
          </p:cNvPr>
          <p:cNvSpPr/>
          <p:nvPr/>
        </p:nvSpPr>
        <p:spPr>
          <a:xfrm>
            <a:off x="476131" y="5980676"/>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10-16G-8; 1.8.1.9 NMAC. </a:t>
            </a:r>
          </a:p>
        </p:txBody>
      </p:sp>
      <p:sp>
        <p:nvSpPr>
          <p:cNvPr id="8" name="TextBox 7">
            <a:extLst>
              <a:ext uri="{FF2B5EF4-FFF2-40B4-BE49-F238E27FC236}">
                <a16:creationId xmlns:a16="http://schemas.microsoft.com/office/drawing/2014/main" id="{E99E0476-EE7F-4EA5-A90F-0C49E5CC8FBE}"/>
              </a:ext>
            </a:extLst>
          </p:cNvPr>
          <p:cNvSpPr txBox="1"/>
          <p:nvPr/>
        </p:nvSpPr>
        <p:spPr>
          <a:xfrm>
            <a:off x="11156415" y="6410437"/>
            <a:ext cx="1035585" cy="276999"/>
          </a:xfrm>
          <a:prstGeom prst="rect">
            <a:avLst/>
          </a:prstGeom>
          <a:noFill/>
        </p:spPr>
        <p:txBody>
          <a:bodyPr wrap="square" rtlCol="0">
            <a:spAutoFit/>
          </a:bodyPr>
          <a:lstStyle/>
          <a:p>
            <a:r>
              <a:rPr lang="en-US" sz="1200"/>
              <a:t>13 of 28</a:t>
            </a:r>
          </a:p>
        </p:txBody>
      </p:sp>
    </p:spTree>
    <p:extLst>
      <p:ext uri="{BB962C8B-B14F-4D97-AF65-F5344CB8AC3E}">
        <p14:creationId xmlns:p14="http://schemas.microsoft.com/office/powerpoint/2010/main" val="394654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TRAINING</a:t>
            </a:r>
            <a:endParaRPr lang="en-US"/>
          </a:p>
        </p:txBody>
      </p:sp>
      <p:sp>
        <p:nvSpPr>
          <p:cNvPr id="5" name="Object 4"/>
          <p:cNvSpPr/>
          <p:nvPr/>
        </p:nvSpPr>
        <p:spPr>
          <a:xfrm>
            <a:off x="666583" y="1926326"/>
            <a:ext cx="11046238" cy="2674858"/>
          </a:xfrm>
          <a:prstGeom prst="rect">
            <a:avLst/>
          </a:prstGeom>
          <a:noFill/>
        </p:spPr>
        <p:txBody>
          <a:bodyPr wrap="square" lIns="0" tIns="0" rIns="0" bIns="0" rtlCol="0" anchor="t"/>
          <a:lstStyle/>
          <a:p>
            <a:pPr marL="342900" indent="-342900" algn="l">
              <a:lnSpc>
                <a:spcPts val="2625"/>
              </a:lnSpc>
              <a:spcAft>
                <a:spcPts val="600"/>
              </a:spcAft>
              <a:buFont typeface="Arial" panose="020B0604020202020204" pitchFamily="34" charset="0"/>
              <a:buChar char="•"/>
            </a:pPr>
            <a:r>
              <a:rPr lang="en-US" sz="1900" dirty="0">
                <a:solidFill>
                  <a:srgbClr val="004256"/>
                </a:solidFill>
                <a:latin typeface="Montserrat" pitchFamily="34" charset="0"/>
                <a:ea typeface="Montserrat" pitchFamily="34" charset="-122"/>
                <a:cs typeface="Montserrat" pitchFamily="34" charset="-120"/>
              </a:rPr>
              <a:t>“The state ethics commission shall advise and seek to educate all persons required</a:t>
            </a:r>
            <a:br>
              <a:rPr lang="en-US" sz="1900" dirty="0">
                <a:solidFill>
                  <a:srgbClr val="004256"/>
                </a:solidFill>
                <a:latin typeface="Montserrat" pitchFamily="34" charset="0"/>
                <a:ea typeface="Montserrat" pitchFamily="34" charset="-122"/>
                <a:cs typeface="Montserrat" pitchFamily="34" charset="-120"/>
              </a:rPr>
            </a:br>
            <a:r>
              <a:rPr lang="en-US" sz="1900" dirty="0">
                <a:solidFill>
                  <a:srgbClr val="004256"/>
                </a:solidFill>
                <a:latin typeface="Montserrat" pitchFamily="34" charset="0"/>
                <a:ea typeface="Montserrat" pitchFamily="34" charset="-122"/>
                <a:cs typeface="Montserrat" pitchFamily="34" charset="-120"/>
              </a:rPr>
              <a:t>to perform duties under the Governmental Conduct Act of those duties.”</a:t>
            </a:r>
          </a:p>
          <a:p>
            <a:pPr algn="l">
              <a:lnSpc>
                <a:spcPts val="2625"/>
              </a:lnSpc>
              <a:spcAft>
                <a:spcPts val="600"/>
              </a:spcAft>
            </a:pPr>
            <a:endParaRPr lang="en-US" sz="1900" dirty="0">
              <a:solidFill>
                <a:srgbClr val="004256"/>
              </a:solidFill>
              <a:latin typeface="Montserrat" pitchFamily="34" charset="0"/>
            </a:endParaRPr>
          </a:p>
          <a:p>
            <a:pPr marL="285750" indent="-285750">
              <a:lnSpc>
                <a:spcPts val="2625"/>
              </a:lnSpc>
              <a:spcAft>
                <a:spcPts val="600"/>
              </a:spcAft>
              <a:buFont typeface="Arial" panose="020B0604020202020204" pitchFamily="34" charset="0"/>
              <a:buChar char="•"/>
            </a:pPr>
            <a:r>
              <a:rPr lang="en-US" dirty="0">
                <a:solidFill>
                  <a:srgbClr val="004256"/>
                </a:solidFill>
                <a:latin typeface="Montserrat" pitchFamily="34" charset="0"/>
                <a:ea typeface="Montserrat" pitchFamily="34" charset="-122"/>
                <a:cs typeface="Montserrat" pitchFamily="34" charset="-120"/>
              </a:rPr>
              <a:t>“The commission may . . . offer annual ethics training to public officials, public employees, government contractors, lobbyists and other interested persons.”</a:t>
            </a:r>
            <a:endParaRPr lang="en-US" dirty="0"/>
          </a:p>
          <a:p>
            <a:pPr algn="l">
              <a:lnSpc>
                <a:spcPts val="2625"/>
              </a:lnSpc>
              <a:spcAft>
                <a:spcPts val="600"/>
              </a:spcAft>
              <a:buNone/>
            </a:pPr>
            <a:endParaRPr lang="en-US" dirty="0"/>
          </a:p>
        </p:txBody>
      </p:sp>
      <p:sp>
        <p:nvSpPr>
          <p:cNvPr id="6" name="Object 5"/>
          <p:cNvSpPr/>
          <p:nvPr/>
        </p:nvSpPr>
        <p:spPr>
          <a:xfrm>
            <a:off x="476131" y="1604039"/>
            <a:ext cx="11236690" cy="2491306"/>
          </a:xfrm>
          <a:prstGeom prst="rect">
            <a:avLst/>
          </a:prstGeom>
          <a:noFill/>
          <a:ln w="50800">
            <a:solidFill>
              <a:srgbClr val="64C3FF"/>
            </a:solidFill>
            <a:prstDash val="solid"/>
            <a:miter lim="800000"/>
          </a:ln>
        </p:spPr>
      </p:sp>
      <p:sp>
        <p:nvSpPr>
          <p:cNvPr id="10" name="Object 5">
            <a:extLst>
              <a:ext uri="{FF2B5EF4-FFF2-40B4-BE49-F238E27FC236}">
                <a16:creationId xmlns:a16="http://schemas.microsoft.com/office/drawing/2014/main" id="{53CF40F2-1E9C-4883-B776-42C9FD27165D}"/>
              </a:ext>
            </a:extLst>
          </p:cNvPr>
          <p:cNvSpPr/>
          <p:nvPr/>
        </p:nvSpPr>
        <p:spPr>
          <a:xfrm>
            <a:off x="476131" y="5980676"/>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10-16G-11(E), 10-16-13.1 &amp; 10-16G-5(C)(5). </a:t>
            </a:r>
          </a:p>
        </p:txBody>
      </p:sp>
      <p:sp>
        <p:nvSpPr>
          <p:cNvPr id="7" name="TextBox 6">
            <a:extLst>
              <a:ext uri="{FF2B5EF4-FFF2-40B4-BE49-F238E27FC236}">
                <a16:creationId xmlns:a16="http://schemas.microsoft.com/office/drawing/2014/main" id="{74655EAC-C0C0-4473-82AC-2802DF6A0C10}"/>
              </a:ext>
            </a:extLst>
          </p:cNvPr>
          <p:cNvSpPr txBox="1"/>
          <p:nvPr/>
        </p:nvSpPr>
        <p:spPr>
          <a:xfrm>
            <a:off x="11156415" y="6410437"/>
            <a:ext cx="1035585" cy="276999"/>
          </a:xfrm>
          <a:prstGeom prst="rect">
            <a:avLst/>
          </a:prstGeom>
          <a:noFill/>
        </p:spPr>
        <p:txBody>
          <a:bodyPr wrap="square" rtlCol="0">
            <a:spAutoFit/>
          </a:bodyPr>
          <a:lstStyle/>
          <a:p>
            <a:r>
              <a:rPr lang="en-US" sz="1200"/>
              <a:t>14 of 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ENFORCEMENT</a:t>
            </a:r>
            <a:endParaRPr lang="en-US"/>
          </a:p>
        </p:txBody>
      </p:sp>
      <p:sp>
        <p:nvSpPr>
          <p:cNvPr id="5" name="Object 4"/>
          <p:cNvSpPr/>
          <p:nvPr/>
        </p:nvSpPr>
        <p:spPr>
          <a:xfrm>
            <a:off x="714197" y="3991315"/>
            <a:ext cx="11046238" cy="1228418"/>
          </a:xfrm>
          <a:prstGeom prst="rect">
            <a:avLst/>
          </a:prstGeom>
          <a:noFill/>
        </p:spPr>
        <p:txBody>
          <a:bodyPr wrap="square" lIns="0" tIns="0" rIns="0" bIns="0" rtlCol="0" anchor="t"/>
          <a:lstStyle/>
          <a:p>
            <a:pPr>
              <a:lnSpc>
                <a:spcPts val="2100"/>
              </a:lnSpc>
              <a:spcAft>
                <a:spcPts val="600"/>
              </a:spcAft>
            </a:pPr>
            <a:r>
              <a:rPr lang="en-US" sz="1500" dirty="0">
                <a:solidFill>
                  <a:srgbClr val="004256"/>
                </a:solidFill>
                <a:latin typeface="Montserrat" pitchFamily="34" charset="0"/>
                <a:ea typeface="Montserrat" pitchFamily="34" charset="-122"/>
                <a:cs typeface="Montserrat" pitchFamily="34" charset="-120"/>
              </a:rPr>
              <a:t>“The state ethics commission may institute a civil action in district court if a violation has occurred or to</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prevent a violation of any provision of the Governmental action in district court or refer a matter to the attorney</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general or a district attorney to institute a civil Conduct Act.  Relief may include a permanent or</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temporary injunction, a restraining order or any other appropriate order, including an order for a civil</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penalty of two hundred fifty dollars ($250) for each violation not to exceed five thousand dollars ($5,000).”</a:t>
            </a:r>
            <a:endParaRPr lang="en-US" dirty="0"/>
          </a:p>
        </p:txBody>
      </p:sp>
      <p:sp>
        <p:nvSpPr>
          <p:cNvPr id="6" name="Object 5"/>
          <p:cNvSpPr/>
          <p:nvPr/>
        </p:nvSpPr>
        <p:spPr>
          <a:xfrm>
            <a:off x="476131" y="2455462"/>
            <a:ext cx="11236690" cy="3263413"/>
          </a:xfrm>
          <a:prstGeom prst="rect">
            <a:avLst/>
          </a:prstGeom>
          <a:noFill/>
          <a:ln w="50800">
            <a:solidFill>
              <a:srgbClr val="64C3FF"/>
            </a:solidFill>
            <a:prstDash val="solid"/>
            <a:miter lim="800000"/>
          </a:ln>
        </p:spPr>
      </p:sp>
      <p:sp>
        <p:nvSpPr>
          <p:cNvPr id="8" name="Object 7"/>
          <p:cNvSpPr/>
          <p:nvPr/>
        </p:nvSpPr>
        <p:spPr>
          <a:xfrm>
            <a:off x="666583" y="1504947"/>
            <a:ext cx="11046238" cy="961784"/>
          </a:xfrm>
          <a:prstGeom prst="rect">
            <a:avLst/>
          </a:prstGeom>
          <a:noFill/>
        </p:spPr>
        <p:txBody>
          <a:bodyPr wrap="square" lIns="0" tIns="0" rIns="0" bIns="0" rtlCol="0" anchor="t"/>
          <a:lstStyle/>
          <a:p>
            <a:pPr algn="l">
              <a:lnSpc>
                <a:spcPts val="2100"/>
              </a:lnSpc>
              <a:spcAft>
                <a:spcPts val="600"/>
              </a:spcAft>
              <a:buNone/>
            </a:pPr>
            <a:r>
              <a:rPr lang="en-US" sz="1500" b="1" dirty="0">
                <a:solidFill>
                  <a:srgbClr val="004256"/>
                </a:solidFill>
                <a:latin typeface="Montserrat" pitchFamily="34" charset="0"/>
              </a:rPr>
              <a:t>The Commission may pursue civil enforcement of the statutes within its jurisdiction.  </a:t>
            </a:r>
            <a:r>
              <a:rPr lang="en-US" sz="1500" b="1" i="1" dirty="0">
                <a:solidFill>
                  <a:srgbClr val="004256"/>
                </a:solidFill>
                <a:latin typeface="Montserrat" pitchFamily="34" charset="0"/>
              </a:rPr>
              <a:t>For example</a:t>
            </a:r>
            <a:r>
              <a:rPr lang="en-US" sz="1500" b="1" dirty="0">
                <a:solidFill>
                  <a:srgbClr val="004256"/>
                </a:solidFill>
                <a:latin typeface="Montserrat" pitchFamily="34" charset="0"/>
              </a:rPr>
              <a:t>, the following rules, inter alia, apply to the Commission’s civil enforcement of the Governmental Conduct Act. </a:t>
            </a:r>
            <a:endParaRPr lang="en-US" b="1" dirty="0"/>
          </a:p>
        </p:txBody>
      </p:sp>
      <p:sp>
        <p:nvSpPr>
          <p:cNvPr id="10" name="Object 5">
            <a:extLst>
              <a:ext uri="{FF2B5EF4-FFF2-40B4-BE49-F238E27FC236}">
                <a16:creationId xmlns:a16="http://schemas.microsoft.com/office/drawing/2014/main" id="{A3539ADC-9F79-490F-AA05-E13B31F081AC}"/>
              </a:ext>
            </a:extLst>
          </p:cNvPr>
          <p:cNvSpPr/>
          <p:nvPr/>
        </p:nvSpPr>
        <p:spPr>
          <a:xfrm>
            <a:off x="476131" y="5980676"/>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10-16-13.1(B) &amp; 10-16-18(B) (GCA). </a:t>
            </a:r>
          </a:p>
        </p:txBody>
      </p:sp>
      <p:sp>
        <p:nvSpPr>
          <p:cNvPr id="11" name="Object 5">
            <a:extLst>
              <a:ext uri="{FF2B5EF4-FFF2-40B4-BE49-F238E27FC236}">
                <a16:creationId xmlns:a16="http://schemas.microsoft.com/office/drawing/2014/main" id="{07A4D245-AB4E-44BC-8D49-9940A1CAA575}"/>
              </a:ext>
            </a:extLst>
          </p:cNvPr>
          <p:cNvSpPr/>
          <p:nvPr/>
        </p:nvSpPr>
        <p:spPr>
          <a:xfrm>
            <a:off x="476131" y="1360087"/>
            <a:ext cx="11236690" cy="844843"/>
          </a:xfrm>
          <a:prstGeom prst="rect">
            <a:avLst/>
          </a:prstGeom>
          <a:noFill/>
          <a:ln w="50800">
            <a:solidFill>
              <a:srgbClr val="64C3FF"/>
            </a:solidFill>
            <a:prstDash val="solid"/>
            <a:miter lim="800000"/>
          </a:ln>
        </p:spPr>
      </p:sp>
      <p:sp>
        <p:nvSpPr>
          <p:cNvPr id="13" name="Object 7">
            <a:extLst>
              <a:ext uri="{FF2B5EF4-FFF2-40B4-BE49-F238E27FC236}">
                <a16:creationId xmlns:a16="http://schemas.microsoft.com/office/drawing/2014/main" id="{F360E141-09F5-4D20-A6FB-F9507D9A53AA}"/>
              </a:ext>
            </a:extLst>
          </p:cNvPr>
          <p:cNvSpPr/>
          <p:nvPr/>
        </p:nvSpPr>
        <p:spPr>
          <a:xfrm>
            <a:off x="761810" y="2611591"/>
            <a:ext cx="11046238" cy="1129192"/>
          </a:xfrm>
          <a:prstGeom prst="rect">
            <a:avLst/>
          </a:prstGeom>
          <a:noFill/>
        </p:spPr>
        <p:txBody>
          <a:bodyPr wrap="square" lIns="0" tIns="0" rIns="0" bIns="0" rtlCol="0" anchor="t"/>
          <a:lstStyle/>
          <a:p>
            <a:pPr algn="l">
              <a:lnSpc>
                <a:spcPts val="2100"/>
              </a:lnSpc>
              <a:spcAft>
                <a:spcPts val="600"/>
              </a:spcAft>
              <a:buNone/>
            </a:pPr>
            <a:r>
              <a:rPr lang="en-US" sz="1500" dirty="0">
                <a:solidFill>
                  <a:srgbClr val="004256"/>
                </a:solidFill>
                <a:latin typeface="Montserrat" pitchFamily="34" charset="0"/>
                <a:ea typeface="Montserrat" pitchFamily="34" charset="-122"/>
                <a:cs typeface="Montserrat" pitchFamily="34" charset="-120"/>
              </a:rPr>
              <a:t>“The state ethics commission shall seek first to ensure voluntary compliance with the provisions of the</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Governmental Conduct Act.  A person who violates that act unintentionally or for good cause shall be</a:t>
            </a:r>
            <a:br>
              <a:rPr lang="en-US" sz="1500" dirty="0">
                <a:solidFill>
                  <a:srgbClr val="004256"/>
                </a:solidFill>
                <a:latin typeface="Montserrat" pitchFamily="34" charset="0"/>
                <a:ea typeface="Montserrat" pitchFamily="34" charset="-122"/>
                <a:cs typeface="Montserrat" pitchFamily="34" charset="-120"/>
              </a:rPr>
            </a:br>
            <a:r>
              <a:rPr lang="en-US" sz="1500" dirty="0">
                <a:solidFill>
                  <a:srgbClr val="004256"/>
                </a:solidFill>
                <a:latin typeface="Montserrat" pitchFamily="34" charset="0"/>
                <a:ea typeface="Montserrat" pitchFamily="34" charset="-122"/>
                <a:cs typeface="Montserrat" pitchFamily="34" charset="-120"/>
              </a:rPr>
              <a:t>given ten days' notice to correct the matter.  Referrals for civil enforcement of that act shall be pursued</a:t>
            </a:r>
            <a:br>
              <a:rPr lang="en-US" sz="1500" dirty="0">
                <a:solidFill>
                  <a:srgbClr val="004256"/>
                </a:solidFill>
                <a:latin typeface="Montserrat" pitchFamily="34" charset="0"/>
                <a:ea typeface="Montserrat" pitchFamily="34" charset="-122"/>
                <a:cs typeface="Montserrat" pitchFamily="34" charset="-120"/>
              </a:rPr>
            </a:br>
            <a:r>
              <a:rPr lang="en-US" sz="1500" i="1" dirty="0">
                <a:solidFill>
                  <a:srgbClr val="004256"/>
                </a:solidFill>
                <a:latin typeface="Montserrat" pitchFamily="34" charset="0"/>
                <a:ea typeface="Montserrat" pitchFamily="34" charset="-122"/>
                <a:cs typeface="Montserrat" pitchFamily="34" charset="-120"/>
              </a:rPr>
              <a:t>only after efforts to secure voluntary compliance with that act have failed</a:t>
            </a:r>
            <a:r>
              <a:rPr lang="en-US" sz="1500" dirty="0">
                <a:solidFill>
                  <a:srgbClr val="004256"/>
                </a:solidFill>
                <a:latin typeface="Montserrat" pitchFamily="34" charset="0"/>
                <a:ea typeface="Montserrat" pitchFamily="34" charset="-122"/>
                <a:cs typeface="Montserrat" pitchFamily="34" charset="-120"/>
              </a:rPr>
              <a:t>.”</a:t>
            </a:r>
            <a:endParaRPr lang="en-US" dirty="0"/>
          </a:p>
        </p:txBody>
      </p:sp>
      <p:sp>
        <p:nvSpPr>
          <p:cNvPr id="12" name="TextBox 11">
            <a:extLst>
              <a:ext uri="{FF2B5EF4-FFF2-40B4-BE49-F238E27FC236}">
                <a16:creationId xmlns:a16="http://schemas.microsoft.com/office/drawing/2014/main" id="{935947B2-258B-4EB2-9C2E-AF326947B499}"/>
              </a:ext>
            </a:extLst>
          </p:cNvPr>
          <p:cNvSpPr txBox="1"/>
          <p:nvPr/>
        </p:nvSpPr>
        <p:spPr>
          <a:xfrm>
            <a:off x="11156415" y="6410437"/>
            <a:ext cx="1035585" cy="276999"/>
          </a:xfrm>
          <a:prstGeom prst="rect">
            <a:avLst/>
          </a:prstGeom>
          <a:noFill/>
        </p:spPr>
        <p:txBody>
          <a:bodyPr wrap="square" rtlCol="0">
            <a:spAutoFit/>
          </a:bodyPr>
          <a:lstStyle/>
          <a:p>
            <a:r>
              <a:rPr lang="en-US" sz="1200"/>
              <a:t>15 of 28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96166" y="3894533"/>
            <a:ext cx="952262" cy="47613"/>
          </a:xfrm>
          <a:prstGeom prst="rect">
            <a:avLst/>
          </a:prstGeom>
          <a:solidFill>
            <a:srgbClr val="FFFFFF"/>
          </a:solidFill>
        </p:spPr>
      </p:sp>
      <p:sp>
        <p:nvSpPr>
          <p:cNvPr id="3" name="Object 2"/>
          <p:cNvSpPr/>
          <p:nvPr/>
        </p:nvSpPr>
        <p:spPr>
          <a:xfrm>
            <a:off x="80869" y="1989643"/>
            <a:ext cx="12188952" cy="690388"/>
          </a:xfrm>
          <a:prstGeom prst="rect">
            <a:avLst/>
          </a:prstGeom>
          <a:noFill/>
        </p:spPr>
        <p:txBody>
          <a:bodyPr wrap="square" lIns="0" tIns="0" rIns="0" bIns="0" rtlCol="0" anchor="t"/>
          <a:lstStyle/>
          <a:p>
            <a:pPr algn="ctr">
              <a:lnSpc>
                <a:spcPts val="6615"/>
              </a:lnSpc>
              <a:spcAft>
                <a:spcPts val="600"/>
              </a:spcAft>
              <a:buNone/>
            </a:pPr>
            <a:r>
              <a:rPr lang="en-US" sz="6800" b="1" kern="0" spc="431" dirty="0">
                <a:solidFill>
                  <a:srgbClr val="FFFFFF"/>
                </a:solidFill>
                <a:latin typeface="Montserrat" pitchFamily="34" charset="0"/>
              </a:rPr>
              <a:t>ETHICS LAWS FOR LEGISLATORS</a:t>
            </a:r>
            <a:endParaRPr lang="en-US" dirty="0"/>
          </a:p>
        </p:txBody>
      </p:sp>
      <p:sp>
        <p:nvSpPr>
          <p:cNvPr id="4" name="Object 3"/>
          <p:cNvSpPr/>
          <p:nvPr/>
        </p:nvSpPr>
        <p:spPr>
          <a:xfrm>
            <a:off x="77821" y="4194864"/>
            <a:ext cx="12141339" cy="961784"/>
          </a:xfrm>
          <a:prstGeom prst="rect">
            <a:avLst/>
          </a:prstGeom>
          <a:noFill/>
        </p:spPr>
        <p:txBody>
          <a:bodyPr wrap="square" lIns="0" tIns="0" rIns="0" bIns="0" rtlCol="0" anchor="t"/>
          <a:lstStyle/>
          <a:p>
            <a:pPr algn="ctr">
              <a:lnSpc>
                <a:spcPts val="4725"/>
              </a:lnSpc>
              <a:spcAft>
                <a:spcPts val="600"/>
              </a:spcAft>
              <a:buNone/>
            </a:pPr>
            <a:r>
              <a:rPr lang="en-US" sz="2800" b="1" dirty="0">
                <a:solidFill>
                  <a:srgbClr val="00B0F0"/>
                </a:solidFill>
                <a:latin typeface="Montserrat" pitchFamily="34" charset="0"/>
              </a:rPr>
              <a:t>PUBLIC TRUST, GIFTS, &amp; FINANCIAL DISCLOSURE </a:t>
            </a:r>
            <a:endParaRPr lang="en-US" sz="1200" dirty="0">
              <a:solidFill>
                <a:srgbClr val="00B0F0"/>
              </a:solidFill>
            </a:endParaRPr>
          </a:p>
        </p:txBody>
      </p:sp>
      <p:sp>
        <p:nvSpPr>
          <p:cNvPr id="5" name="TextBox 4">
            <a:extLst>
              <a:ext uri="{FF2B5EF4-FFF2-40B4-BE49-F238E27FC236}">
                <a16:creationId xmlns:a16="http://schemas.microsoft.com/office/drawing/2014/main" id="{B272553A-163D-4E55-A201-DB5DA905DACD}"/>
              </a:ext>
            </a:extLst>
          </p:cNvPr>
          <p:cNvSpPr txBox="1"/>
          <p:nvPr/>
        </p:nvSpPr>
        <p:spPr>
          <a:xfrm>
            <a:off x="11156415" y="6410437"/>
            <a:ext cx="1035585" cy="276999"/>
          </a:xfrm>
          <a:prstGeom prst="rect">
            <a:avLst/>
          </a:prstGeom>
          <a:noFill/>
        </p:spPr>
        <p:txBody>
          <a:bodyPr wrap="square" rtlCol="0">
            <a:spAutoFit/>
          </a:bodyPr>
          <a:lstStyle/>
          <a:p>
            <a:r>
              <a:rPr lang="en-US" sz="1200"/>
              <a:t>16 of 28</a:t>
            </a:r>
          </a:p>
        </p:txBody>
      </p:sp>
    </p:spTree>
    <p:extLst>
      <p:ext uri="{BB962C8B-B14F-4D97-AF65-F5344CB8AC3E}">
        <p14:creationId xmlns:p14="http://schemas.microsoft.com/office/powerpoint/2010/main" val="110889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5">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FFFFFF"/>
                </a:solidFill>
                <a:latin typeface="Montserrat" pitchFamily="34" charset="0"/>
              </a:rPr>
              <a:t>PUBLIC TRUST RULES FOR LEGISLATORS</a:t>
            </a:r>
            <a:endParaRPr lang="en-US" dirty="0"/>
          </a:p>
        </p:txBody>
      </p:sp>
      <p:sp>
        <p:nvSpPr>
          <p:cNvPr id="5" name="Object 4"/>
          <p:cNvSpPr/>
          <p:nvPr/>
        </p:nvSpPr>
        <p:spPr>
          <a:xfrm>
            <a:off x="3566220" y="1263949"/>
            <a:ext cx="5056511" cy="367259"/>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0000500000000000000" pitchFamily="2" charset="0"/>
                <a:ea typeface="Source Sans Pro SemiBold" pitchFamily="34" charset="-122"/>
                <a:cs typeface="Source Sans Pro SemiBold" pitchFamily="34" charset="-120"/>
              </a:rPr>
              <a:t>(1 of 5) The Main Rule</a:t>
            </a:r>
            <a:endParaRPr lang="en-US" b="1" dirty="0">
              <a:latin typeface="Montserrat" panose="00000500000000000000" pitchFamily="2" charset="0"/>
            </a:endParaRPr>
          </a:p>
        </p:txBody>
      </p:sp>
      <p:sp>
        <p:nvSpPr>
          <p:cNvPr id="7" name="Object 6"/>
          <p:cNvSpPr/>
          <p:nvPr/>
        </p:nvSpPr>
        <p:spPr>
          <a:xfrm>
            <a:off x="456111" y="2119064"/>
            <a:ext cx="11276728" cy="4291373"/>
          </a:xfrm>
          <a:prstGeom prst="rect">
            <a:avLst/>
          </a:prstGeom>
          <a:noFill/>
        </p:spPr>
        <p:txBody>
          <a:bodyPr wrap="square" lIns="0" tIns="0" rIns="0" bIns="0" rtlCol="0" anchor="t"/>
          <a:lstStyle/>
          <a:p>
            <a:pPr algn="l">
              <a:spcAft>
                <a:spcPts val="1800"/>
              </a:spcAft>
              <a:buNone/>
            </a:pPr>
            <a:r>
              <a:rPr lang="en-US" sz="2600" dirty="0">
                <a:solidFill>
                  <a:schemeClr val="bg1"/>
                </a:solidFill>
                <a:latin typeface="Montserrat" panose="020B0604020202020204" charset="0"/>
                <a:ea typeface="Source Sans Pro SemiBold" pitchFamily="34" charset="-122"/>
                <a:cs typeface="Source Sans Pro SemiBold" pitchFamily="34" charset="-120"/>
              </a:rPr>
              <a:t>Members “shall use the power and resources of public office only to advance the public interest and not to obtain personal benefits or pursue private [including candidacy-related] interests.”  </a:t>
            </a:r>
            <a:r>
              <a:rPr lang="en-US" sz="2600" dirty="0">
                <a:solidFill>
                  <a:srgbClr val="00B0F0"/>
                </a:solidFill>
                <a:latin typeface="Montserrat" panose="020B0604020202020204" charset="0"/>
                <a:ea typeface="Source Sans Pro SemiBold" pitchFamily="34" charset="-122"/>
                <a:cs typeface="Source Sans Pro SemiBold" pitchFamily="34" charset="-120"/>
              </a:rPr>
              <a:t>§ 10-16-3(A).</a:t>
            </a:r>
            <a:endParaRPr lang="en-US" sz="2400" dirty="0">
              <a:solidFill>
                <a:schemeClr val="accent5">
                  <a:lumMod val="20000"/>
                  <a:lumOff val="80000"/>
                </a:schemeClr>
              </a:solidFill>
              <a:latin typeface="Montserrat" panose="020B0604020202020204" charset="0"/>
            </a:endParaRPr>
          </a:p>
          <a:p>
            <a:pPr algn="l">
              <a:spcAft>
                <a:spcPts val="600"/>
              </a:spcAft>
              <a:buNone/>
            </a:pPr>
            <a:r>
              <a:rPr lang="en-US" sz="2400" dirty="0">
                <a:solidFill>
                  <a:schemeClr val="bg1"/>
                </a:solidFill>
                <a:latin typeface="Montserrat" panose="020B0604020202020204" charset="0"/>
              </a:rPr>
              <a:t>Other ethical laws are specific elaborations on this main rule.  </a:t>
            </a:r>
            <a:r>
              <a:rPr lang="en-US" i="1" dirty="0">
                <a:solidFill>
                  <a:schemeClr val="bg1"/>
                </a:solidFill>
                <a:latin typeface="Montserrat" panose="020B0604020202020204" charset="0"/>
              </a:rPr>
              <a:t>For example</a:t>
            </a:r>
            <a:r>
              <a:rPr lang="en-US" dirty="0">
                <a:solidFill>
                  <a:schemeClr val="bg1"/>
                </a:solidFill>
                <a:latin typeface="Montserrat" panose="020B0604020202020204" charset="0"/>
              </a:rPr>
              <a:t>:</a:t>
            </a:r>
            <a:endParaRPr lang="en-US" sz="2400" dirty="0">
              <a:solidFill>
                <a:schemeClr val="bg1"/>
              </a:solidFill>
              <a:latin typeface="Montserrat" panose="020B0604020202020204" charset="0"/>
            </a:endParaRPr>
          </a:p>
          <a:p>
            <a:pPr marL="342900" indent="-342900" algn="l">
              <a:spcAft>
                <a:spcPts val="600"/>
              </a:spcAft>
              <a:buFont typeface="Arial" panose="020B0604020202020204" pitchFamily="34" charset="0"/>
              <a:buChar char="•"/>
            </a:pPr>
            <a:r>
              <a:rPr lang="en-US" dirty="0">
                <a:solidFill>
                  <a:srgbClr val="00B0F0"/>
                </a:solidFill>
                <a:latin typeface="Montserrat" panose="020B0604020202020204" charset="0"/>
              </a:rPr>
              <a:t>§§ 10-16-6</a:t>
            </a:r>
            <a:r>
              <a:rPr lang="en-US" dirty="0">
                <a:solidFill>
                  <a:schemeClr val="bg1"/>
                </a:solidFill>
                <a:latin typeface="Montserrat" panose="020B0604020202020204" charset="0"/>
              </a:rPr>
              <a:t> and </a:t>
            </a:r>
            <a:r>
              <a:rPr lang="en-US" dirty="0">
                <a:solidFill>
                  <a:srgbClr val="00B0F0"/>
                </a:solidFill>
                <a:latin typeface="Montserrat" panose="020B0604020202020204" charset="0"/>
              </a:rPr>
              <a:t>13-1-195</a:t>
            </a:r>
            <a:r>
              <a:rPr lang="en-US" dirty="0">
                <a:solidFill>
                  <a:schemeClr val="bg1"/>
                </a:solidFill>
                <a:latin typeface="Montserrat" panose="020B0604020202020204" charset="0"/>
              </a:rPr>
              <a:t> (each requiring that members not use confidential information acquired by virtue of their office for their private gain).</a:t>
            </a:r>
          </a:p>
          <a:p>
            <a:pPr marL="342900" indent="-342900" algn="l">
              <a:spcAft>
                <a:spcPts val="600"/>
              </a:spcAft>
              <a:buFont typeface="Arial" panose="020B0604020202020204" pitchFamily="34" charset="0"/>
              <a:buChar char="•"/>
            </a:pPr>
            <a:r>
              <a:rPr lang="en-US" dirty="0">
                <a:solidFill>
                  <a:srgbClr val="00B0F0"/>
                </a:solidFill>
                <a:latin typeface="Montserrat" panose="020B0604020202020204" charset="0"/>
              </a:rPr>
              <a:t>§ 10-16-4 </a:t>
            </a:r>
            <a:r>
              <a:rPr lang="en-US" dirty="0">
                <a:solidFill>
                  <a:schemeClr val="bg1"/>
                </a:solidFill>
                <a:latin typeface="Montserrat" panose="020B0604020202020204" charset="0"/>
              </a:rPr>
              <a:t>(doesn’t apply to legislators) (prohibiting official acts for primary purpose of directly enhancing financial position, and requiring disqualification from acts directly affecting a financial interest proportionately greater than a benefit to the general public)</a:t>
            </a:r>
          </a:p>
          <a:p>
            <a:pPr algn="l">
              <a:spcAft>
                <a:spcPts val="600"/>
              </a:spcAft>
              <a:buNone/>
            </a:pPr>
            <a:endParaRPr lang="en-US" dirty="0">
              <a:solidFill>
                <a:schemeClr val="bg1"/>
              </a:solidFill>
              <a:latin typeface="Montserrat" panose="020B0604020202020204" charset="0"/>
            </a:endParaRPr>
          </a:p>
        </p:txBody>
      </p:sp>
      <p:sp>
        <p:nvSpPr>
          <p:cNvPr id="6" name="Object 5">
            <a:extLst>
              <a:ext uri="{FF2B5EF4-FFF2-40B4-BE49-F238E27FC236}">
                <a16:creationId xmlns:a16="http://schemas.microsoft.com/office/drawing/2014/main" id="{1119AC00-68CF-4F5D-B112-C4045D33634C}"/>
              </a:ext>
            </a:extLst>
          </p:cNvPr>
          <p:cNvSpPr/>
          <p:nvPr/>
        </p:nvSpPr>
        <p:spPr>
          <a:xfrm>
            <a:off x="496149"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NMSA 1978, § 10-16-3(A).</a:t>
            </a:r>
          </a:p>
        </p:txBody>
      </p:sp>
      <p:sp>
        <p:nvSpPr>
          <p:cNvPr id="8" name="TextBox 7">
            <a:extLst>
              <a:ext uri="{FF2B5EF4-FFF2-40B4-BE49-F238E27FC236}">
                <a16:creationId xmlns:a16="http://schemas.microsoft.com/office/drawing/2014/main" id="{F3723852-E306-4E29-8E0D-1BD25FD10C38}"/>
              </a:ext>
            </a:extLst>
          </p:cNvPr>
          <p:cNvSpPr txBox="1"/>
          <p:nvPr/>
        </p:nvSpPr>
        <p:spPr>
          <a:xfrm>
            <a:off x="11156415" y="6410437"/>
            <a:ext cx="1035585" cy="276999"/>
          </a:xfrm>
          <a:prstGeom prst="rect">
            <a:avLst/>
          </a:prstGeom>
          <a:noFill/>
        </p:spPr>
        <p:txBody>
          <a:bodyPr wrap="square" rtlCol="0">
            <a:spAutoFit/>
          </a:bodyPr>
          <a:lstStyle/>
          <a:p>
            <a:r>
              <a:rPr lang="en-US" sz="1200"/>
              <a:t>17 of 28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FFFFFF"/>
                </a:solidFill>
                <a:latin typeface="Montserrat" pitchFamily="34" charset="0"/>
              </a:rPr>
              <a:t>PUBLIC TRUST RULES FOR LEGISLATORS</a:t>
            </a:r>
            <a:endParaRPr lang="en-US" dirty="0"/>
          </a:p>
        </p:txBody>
      </p:sp>
      <p:sp>
        <p:nvSpPr>
          <p:cNvPr id="5" name="Object 4"/>
          <p:cNvSpPr/>
          <p:nvPr/>
        </p:nvSpPr>
        <p:spPr>
          <a:xfrm>
            <a:off x="1515695" y="1263949"/>
            <a:ext cx="9157559" cy="367259"/>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0000500000000000000" pitchFamily="2" charset="0"/>
                <a:ea typeface="Source Sans Pro SemiBold" pitchFamily="34" charset="-122"/>
                <a:cs typeface="Source Sans Pro SemiBold" pitchFamily="34" charset="-120"/>
              </a:rPr>
              <a:t>(2 of 5) No Exchanging Official Acts for Things of Value</a:t>
            </a:r>
            <a:endParaRPr lang="en-US" b="1" dirty="0">
              <a:latin typeface="Montserrat" panose="00000500000000000000" pitchFamily="2" charset="0"/>
            </a:endParaRPr>
          </a:p>
        </p:txBody>
      </p:sp>
      <p:sp>
        <p:nvSpPr>
          <p:cNvPr id="7" name="Object 6"/>
          <p:cNvSpPr/>
          <p:nvPr/>
        </p:nvSpPr>
        <p:spPr>
          <a:xfrm>
            <a:off x="456111" y="2003899"/>
            <a:ext cx="11276728" cy="3792330"/>
          </a:xfrm>
          <a:prstGeom prst="rect">
            <a:avLst/>
          </a:prstGeom>
          <a:noFill/>
        </p:spPr>
        <p:txBody>
          <a:bodyPr wrap="square" lIns="0" tIns="0" rIns="0" bIns="0" rtlCol="0" anchor="t"/>
          <a:lstStyle/>
          <a:p>
            <a:pPr marL="285750" indent="-285750" algn="l">
              <a:spcAft>
                <a:spcPts val="600"/>
              </a:spcAft>
              <a:buFont typeface="Arial" panose="020B0604020202020204" pitchFamily="34" charset="0"/>
              <a:buChar char="•"/>
            </a:pPr>
            <a:r>
              <a:rPr lang="en-US" sz="2000" dirty="0">
                <a:solidFill>
                  <a:schemeClr val="bg1"/>
                </a:solidFill>
                <a:latin typeface="Montserrat" panose="020B0604020202020204" charset="0"/>
                <a:ea typeface="Source Sans Pro SemiBold" pitchFamily="34" charset="-122"/>
                <a:cs typeface="Source Sans Pro SemiBold" pitchFamily="34" charset="-120"/>
              </a:rPr>
              <a:t>Members may not request or receive, and no person may offer a member, any money, thing of value or promise thereof that is conditioned upon or given in exchange for promised performance of an official act.  </a:t>
            </a:r>
            <a:r>
              <a:rPr lang="en-US" sz="2000" dirty="0">
                <a:solidFill>
                  <a:srgbClr val="00B0F0"/>
                </a:solidFill>
                <a:latin typeface="Montserrat" panose="020B0604020202020204" charset="0"/>
                <a:ea typeface="Source Sans Pro SemiBold" pitchFamily="34" charset="-122"/>
                <a:cs typeface="Source Sans Pro SemiBold" pitchFamily="34" charset="-120"/>
              </a:rPr>
              <a:t>§ 10-16-3(D).</a:t>
            </a:r>
          </a:p>
          <a:p>
            <a:pPr algn="l">
              <a:spcAft>
                <a:spcPts val="600"/>
              </a:spcAft>
            </a:pPr>
            <a:endParaRPr lang="en-US" sz="2000" dirty="0">
              <a:solidFill>
                <a:schemeClr val="bg1"/>
              </a:solidFill>
              <a:latin typeface="Montserrat" panose="020B0604020202020204" charset="0"/>
              <a:ea typeface="Source Sans Pro SemiBold" pitchFamily="34" charset="-122"/>
              <a:cs typeface="Source Sans Pro SemiBold" pitchFamily="34" charset="-120"/>
            </a:endParaRPr>
          </a:p>
          <a:p>
            <a:pPr marL="285750" indent="-285750" algn="l">
              <a:spcAft>
                <a:spcPts val="600"/>
              </a:spcAft>
              <a:buFont typeface="Arial" panose="020B0604020202020204" pitchFamily="34" charset="0"/>
              <a:buChar char="•"/>
            </a:pPr>
            <a:r>
              <a:rPr lang="en-US" sz="2000" dirty="0">
                <a:solidFill>
                  <a:schemeClr val="bg1"/>
                </a:solidFill>
                <a:latin typeface="Montserrat" panose="020B0604020202020204" charset="0"/>
              </a:rPr>
              <a:t>Members may not vote or use their influence for or against any matter pending in either house in exchange for money, thing of value, or promise thereof.  </a:t>
            </a:r>
            <a:r>
              <a:rPr lang="en-US" sz="2000" dirty="0">
                <a:solidFill>
                  <a:srgbClr val="00B0F0"/>
                </a:solidFill>
                <a:latin typeface="Montserrat" panose="020B0604020202020204" charset="0"/>
              </a:rPr>
              <a:t>N.M. Const., Art. IV, § 39.</a:t>
            </a:r>
          </a:p>
          <a:p>
            <a:pPr algn="l">
              <a:spcAft>
                <a:spcPts val="600"/>
              </a:spcAft>
            </a:pPr>
            <a:endParaRPr lang="en-US" sz="2000" dirty="0">
              <a:solidFill>
                <a:schemeClr val="bg1"/>
              </a:solidFill>
              <a:latin typeface="Montserrat" panose="020B0604020202020204" charset="0"/>
            </a:endParaRPr>
          </a:p>
          <a:p>
            <a:pPr marL="285750" indent="-285750" algn="l">
              <a:spcAft>
                <a:spcPts val="600"/>
              </a:spcAft>
              <a:buFont typeface="Arial" panose="020B0604020202020204" pitchFamily="34" charset="0"/>
              <a:buChar char="•"/>
            </a:pPr>
            <a:r>
              <a:rPr lang="en-US" sz="2000" dirty="0">
                <a:solidFill>
                  <a:schemeClr val="bg1"/>
                </a:solidFill>
                <a:latin typeface="Montserrat" panose="020B0604020202020204" charset="0"/>
              </a:rPr>
              <a:t>Members may not solicit from any person or corporation any money, thing of value or personal advantage for the members’ vote or influence.  </a:t>
            </a:r>
            <a:r>
              <a:rPr lang="en-US" sz="2000" dirty="0">
                <a:solidFill>
                  <a:srgbClr val="00B0F0"/>
                </a:solidFill>
                <a:latin typeface="Montserrat" panose="020B0604020202020204" charset="0"/>
              </a:rPr>
              <a:t>N.M. Const., Art. IV, § 39.</a:t>
            </a:r>
          </a:p>
          <a:p>
            <a:pPr algn="l">
              <a:lnSpc>
                <a:spcPct val="150000"/>
              </a:lnSpc>
              <a:spcAft>
                <a:spcPts val="600"/>
              </a:spcAft>
              <a:buNone/>
            </a:pPr>
            <a:endParaRPr lang="en-US" b="1" dirty="0">
              <a:solidFill>
                <a:schemeClr val="accent5">
                  <a:lumMod val="20000"/>
                  <a:lumOff val="80000"/>
                </a:schemeClr>
              </a:solidFill>
              <a:latin typeface="+mj-lt"/>
            </a:endParaRPr>
          </a:p>
        </p:txBody>
      </p:sp>
      <p:sp>
        <p:nvSpPr>
          <p:cNvPr id="6" name="Object 5">
            <a:extLst>
              <a:ext uri="{FF2B5EF4-FFF2-40B4-BE49-F238E27FC236}">
                <a16:creationId xmlns:a16="http://schemas.microsoft.com/office/drawing/2014/main" id="{C694BB6C-85C4-4FBE-B8B5-711953A1262E}"/>
              </a:ext>
            </a:extLst>
          </p:cNvPr>
          <p:cNvSpPr/>
          <p:nvPr/>
        </p:nvSpPr>
        <p:spPr>
          <a:xfrm>
            <a:off x="496149"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 Const., Art. IV, § 39; NMSA 1978, § 10-16-3(D).</a:t>
            </a:r>
          </a:p>
        </p:txBody>
      </p:sp>
      <p:sp>
        <p:nvSpPr>
          <p:cNvPr id="8" name="TextBox 7">
            <a:extLst>
              <a:ext uri="{FF2B5EF4-FFF2-40B4-BE49-F238E27FC236}">
                <a16:creationId xmlns:a16="http://schemas.microsoft.com/office/drawing/2014/main" id="{A869C393-5AAB-41D1-8E3C-0A2FAEC5CFF7}"/>
              </a:ext>
            </a:extLst>
          </p:cNvPr>
          <p:cNvSpPr txBox="1"/>
          <p:nvPr/>
        </p:nvSpPr>
        <p:spPr>
          <a:xfrm>
            <a:off x="11156415" y="6410437"/>
            <a:ext cx="1035585" cy="276999"/>
          </a:xfrm>
          <a:prstGeom prst="rect">
            <a:avLst/>
          </a:prstGeom>
          <a:noFill/>
        </p:spPr>
        <p:txBody>
          <a:bodyPr wrap="square" rtlCol="0">
            <a:spAutoFit/>
          </a:bodyPr>
          <a:lstStyle/>
          <a:p>
            <a:r>
              <a:rPr lang="en-US" sz="1200"/>
              <a:t>18 of 28</a:t>
            </a:r>
          </a:p>
        </p:txBody>
      </p:sp>
    </p:spTree>
    <p:extLst>
      <p:ext uri="{BB962C8B-B14F-4D97-AF65-F5344CB8AC3E}">
        <p14:creationId xmlns:p14="http://schemas.microsoft.com/office/powerpoint/2010/main" val="81047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FFFFFF"/>
                </a:solidFill>
                <a:latin typeface="Montserrat" pitchFamily="34" charset="0"/>
              </a:rPr>
              <a:t>PUBLIC TRUST RULES FOR LEGISLATORS</a:t>
            </a:r>
            <a:endParaRPr lang="en-US" dirty="0"/>
          </a:p>
        </p:txBody>
      </p:sp>
      <p:sp>
        <p:nvSpPr>
          <p:cNvPr id="5" name="Object 4"/>
          <p:cNvSpPr/>
          <p:nvPr/>
        </p:nvSpPr>
        <p:spPr>
          <a:xfrm>
            <a:off x="1515695" y="1263949"/>
            <a:ext cx="9157559" cy="367259"/>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0000500000000000000" pitchFamily="2" charset="0"/>
                <a:ea typeface="Source Sans Pro SemiBold" pitchFamily="34" charset="-122"/>
                <a:cs typeface="Source Sans Pro SemiBold" pitchFamily="34" charset="-120"/>
              </a:rPr>
              <a:t>(3 of 5) Doing Business with State or Local Government</a:t>
            </a:r>
            <a:endParaRPr lang="en-US" b="1" dirty="0">
              <a:latin typeface="Montserrat" panose="00000500000000000000" pitchFamily="2" charset="0"/>
            </a:endParaRPr>
          </a:p>
        </p:txBody>
      </p:sp>
      <p:sp>
        <p:nvSpPr>
          <p:cNvPr id="7" name="Object 6"/>
          <p:cNvSpPr/>
          <p:nvPr/>
        </p:nvSpPr>
        <p:spPr>
          <a:xfrm>
            <a:off x="456111" y="2119065"/>
            <a:ext cx="11276728" cy="3250603"/>
          </a:xfrm>
          <a:prstGeom prst="rect">
            <a:avLst/>
          </a:prstGeom>
          <a:noFill/>
        </p:spPr>
        <p:txBody>
          <a:bodyPr wrap="square" lIns="0" tIns="0" rIns="0" bIns="0" rtlCol="0" anchor="t"/>
          <a:lstStyle/>
          <a:p>
            <a:pPr marL="285750" indent="-285750" algn="l">
              <a:spcAft>
                <a:spcPts val="600"/>
              </a:spcAft>
              <a:buFont typeface="Arial" panose="020B0604020202020204" pitchFamily="34" charset="0"/>
              <a:buChar char="•"/>
            </a:pPr>
            <a:r>
              <a:rPr lang="en-US" dirty="0">
                <a:solidFill>
                  <a:schemeClr val="bg1"/>
                </a:solidFill>
                <a:latin typeface="Montserrat" panose="020B0604020202020204" charset="0"/>
                <a:ea typeface="Source Sans Pro SemiBold" pitchFamily="34" charset="-122"/>
                <a:cs typeface="Source Sans Pro SemiBold" pitchFamily="34" charset="-120"/>
              </a:rPr>
              <a:t>Members may not “be interested directly or indirectly in any contract” that was authorized by a law enacted during your term and for one year after the term completes.  </a:t>
            </a:r>
            <a:r>
              <a:rPr lang="en-US" dirty="0">
                <a:solidFill>
                  <a:srgbClr val="00B0F0"/>
                </a:solidFill>
                <a:latin typeface="Montserrat" panose="020B0604020202020204" charset="0"/>
                <a:ea typeface="Source Sans Pro SemiBold" pitchFamily="34" charset="-122"/>
                <a:cs typeface="Source Sans Pro SemiBold" pitchFamily="34" charset="-120"/>
              </a:rPr>
              <a:t>N.M. Const., Art. IV, § 28.</a:t>
            </a:r>
          </a:p>
          <a:p>
            <a:pPr algn="l">
              <a:spcAft>
                <a:spcPts val="600"/>
              </a:spcAft>
            </a:pPr>
            <a:endParaRPr lang="en-US" dirty="0">
              <a:solidFill>
                <a:srgbClr val="00B0F0"/>
              </a:solidFill>
              <a:latin typeface="Montserrat" panose="020B0604020202020204" charset="0"/>
              <a:ea typeface="Source Sans Pro SemiBold" pitchFamily="34" charset="-122"/>
              <a:cs typeface="Source Sans Pro SemiBold" pitchFamily="34" charset="-120"/>
            </a:endParaRPr>
          </a:p>
          <a:p>
            <a:pPr marL="285750" indent="-285750" algn="l">
              <a:spcAft>
                <a:spcPts val="600"/>
              </a:spcAft>
              <a:buFont typeface="Arial" panose="020B0604020202020204" pitchFamily="34" charset="0"/>
              <a:buChar char="•"/>
            </a:pPr>
            <a:r>
              <a:rPr lang="en-US" dirty="0">
                <a:solidFill>
                  <a:schemeClr val="bg1"/>
                </a:solidFill>
                <a:latin typeface="Montserrat" panose="020B0604020202020204" charset="0"/>
              </a:rPr>
              <a:t>Members, members’ families (spouse, parents, children and siblings), and businesses in which members have substantial interests may not contract with state agencies unless: </a:t>
            </a:r>
          </a:p>
          <a:p>
            <a:pPr marL="742950" lvl="1" indent="-285750">
              <a:spcAft>
                <a:spcPts val="600"/>
              </a:spcAft>
              <a:buFont typeface="Arial" panose="020B0604020202020204" pitchFamily="34" charset="0"/>
              <a:buChar char="•"/>
            </a:pPr>
            <a:r>
              <a:rPr lang="en-US" dirty="0">
                <a:solidFill>
                  <a:schemeClr val="bg1"/>
                </a:solidFill>
                <a:latin typeface="Montserrat" panose="020B0604020202020204" charset="0"/>
              </a:rPr>
              <a:t>(1) the legislator has disclosed the interest in the business; and</a:t>
            </a:r>
          </a:p>
          <a:p>
            <a:pPr marL="742950" lvl="1" indent="-285750">
              <a:spcAft>
                <a:spcPts val="600"/>
              </a:spcAft>
              <a:buFont typeface="Arial" panose="020B0604020202020204" pitchFamily="34" charset="0"/>
              <a:buChar char="•"/>
            </a:pPr>
            <a:r>
              <a:rPr lang="en-US" dirty="0">
                <a:solidFill>
                  <a:schemeClr val="bg1"/>
                </a:solidFill>
                <a:latin typeface="Montserrat" panose="020B0604020202020204" charset="0"/>
              </a:rPr>
              <a:t>(2) the contract is awarded in accordance with the provisions of the Procurement Code, and, for the purposes of this condition, the sole source and small purchase contract exceptions do not apply. </a:t>
            </a:r>
            <a:r>
              <a:rPr lang="en-US" dirty="0">
                <a:solidFill>
                  <a:srgbClr val="00B0F0"/>
                </a:solidFill>
                <a:latin typeface="Montserrat" panose="020B0604020202020204" charset="0"/>
              </a:rPr>
              <a:t>§ 10-16-9(A).</a:t>
            </a:r>
          </a:p>
        </p:txBody>
      </p:sp>
      <p:sp>
        <p:nvSpPr>
          <p:cNvPr id="6" name="Object 5">
            <a:extLst>
              <a:ext uri="{FF2B5EF4-FFF2-40B4-BE49-F238E27FC236}">
                <a16:creationId xmlns:a16="http://schemas.microsoft.com/office/drawing/2014/main" id="{63BC123C-08B9-4A78-A24B-AB64FCA181F3}"/>
              </a:ext>
            </a:extLst>
          </p:cNvPr>
          <p:cNvSpPr/>
          <p:nvPr/>
        </p:nvSpPr>
        <p:spPr>
          <a:xfrm>
            <a:off x="496149"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 Const., Art. IV, § 28; NMSA 1978, § 10-16-9(A).</a:t>
            </a:r>
          </a:p>
        </p:txBody>
      </p:sp>
      <p:sp>
        <p:nvSpPr>
          <p:cNvPr id="8" name="TextBox 7">
            <a:extLst>
              <a:ext uri="{FF2B5EF4-FFF2-40B4-BE49-F238E27FC236}">
                <a16:creationId xmlns:a16="http://schemas.microsoft.com/office/drawing/2014/main" id="{1AEC1225-5FCE-4A4A-814D-4559CA034EFA}"/>
              </a:ext>
            </a:extLst>
          </p:cNvPr>
          <p:cNvSpPr txBox="1"/>
          <p:nvPr/>
        </p:nvSpPr>
        <p:spPr>
          <a:xfrm>
            <a:off x="11156415" y="6410437"/>
            <a:ext cx="1035585" cy="276999"/>
          </a:xfrm>
          <a:prstGeom prst="rect">
            <a:avLst/>
          </a:prstGeom>
          <a:noFill/>
        </p:spPr>
        <p:txBody>
          <a:bodyPr wrap="square" rtlCol="0">
            <a:spAutoFit/>
          </a:bodyPr>
          <a:lstStyle/>
          <a:p>
            <a:r>
              <a:rPr lang="en-US" sz="1200"/>
              <a:t>19 of 28</a:t>
            </a:r>
          </a:p>
        </p:txBody>
      </p:sp>
    </p:spTree>
    <p:extLst>
      <p:ext uri="{BB962C8B-B14F-4D97-AF65-F5344CB8AC3E}">
        <p14:creationId xmlns:p14="http://schemas.microsoft.com/office/powerpoint/2010/main" val="138066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anose="00000500000000000000" pitchFamily="2" charset="0"/>
                <a:ea typeface="Montserrat" pitchFamily="34" charset="-122"/>
                <a:cs typeface="Montserrat" pitchFamily="34" charset="-120"/>
              </a:rPr>
              <a:t>OUTLINE</a:t>
            </a:r>
            <a:endParaRPr lang="en-US">
              <a:latin typeface="Montserrat" panose="00000500000000000000" pitchFamily="2" charset="0"/>
            </a:endParaRPr>
          </a:p>
        </p:txBody>
      </p:sp>
      <p:sp>
        <p:nvSpPr>
          <p:cNvPr id="4" name="Object 3"/>
          <p:cNvSpPr/>
          <p:nvPr/>
        </p:nvSpPr>
        <p:spPr>
          <a:xfrm>
            <a:off x="1576334" y="2430781"/>
            <a:ext cx="133317" cy="133317"/>
          </a:xfrm>
          <a:prstGeom prst="ellipse">
            <a:avLst/>
          </a:prstGeom>
          <a:solidFill>
            <a:srgbClr val="64C3FF"/>
          </a:solidFill>
        </p:spPr>
      </p:sp>
      <p:sp>
        <p:nvSpPr>
          <p:cNvPr id="5" name="Object 4"/>
          <p:cNvSpPr/>
          <p:nvPr/>
        </p:nvSpPr>
        <p:spPr>
          <a:xfrm>
            <a:off x="1891401" y="2358170"/>
            <a:ext cx="7818070" cy="278537"/>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Montserrat" panose="00000500000000000000" pitchFamily="2" charset="0"/>
                <a:ea typeface="Source Sans Pro SemiBold" pitchFamily="34" charset="-122"/>
              </a:rPr>
              <a:t>The Two Most Important Ideas</a:t>
            </a:r>
            <a:endParaRPr lang="en-US" dirty="0">
              <a:latin typeface="Montserrat" panose="00000500000000000000" pitchFamily="2" charset="0"/>
            </a:endParaRPr>
          </a:p>
        </p:txBody>
      </p:sp>
      <p:sp>
        <p:nvSpPr>
          <p:cNvPr id="6" name="Object 5"/>
          <p:cNvSpPr/>
          <p:nvPr/>
        </p:nvSpPr>
        <p:spPr>
          <a:xfrm>
            <a:off x="1576334" y="3197301"/>
            <a:ext cx="133317" cy="133317"/>
          </a:xfrm>
          <a:prstGeom prst="ellipse">
            <a:avLst/>
          </a:prstGeom>
          <a:solidFill>
            <a:srgbClr val="64C3FF"/>
          </a:solidFill>
        </p:spPr>
      </p:sp>
      <p:sp>
        <p:nvSpPr>
          <p:cNvPr id="7" name="Object 6"/>
          <p:cNvSpPr/>
          <p:nvPr/>
        </p:nvSpPr>
        <p:spPr>
          <a:xfrm>
            <a:off x="1891401" y="3150656"/>
            <a:ext cx="9678030" cy="556687"/>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Montserrat" panose="00000500000000000000" pitchFamily="2" charset="0"/>
                <a:ea typeface="Source Sans Pro SemiBold" pitchFamily="34" charset="-122"/>
              </a:rPr>
              <a:t>Who We Are: Introduction to the State Ethics Commission</a:t>
            </a:r>
            <a:endParaRPr lang="en-US" dirty="0">
              <a:latin typeface="Montserrat" panose="00000500000000000000" pitchFamily="2" charset="0"/>
            </a:endParaRPr>
          </a:p>
        </p:txBody>
      </p:sp>
      <p:sp>
        <p:nvSpPr>
          <p:cNvPr id="9" name="Object 8"/>
          <p:cNvSpPr/>
          <p:nvPr/>
        </p:nvSpPr>
        <p:spPr>
          <a:xfrm>
            <a:off x="1576333" y="4730341"/>
            <a:ext cx="133317" cy="133317"/>
          </a:xfrm>
          <a:prstGeom prst="ellipse">
            <a:avLst/>
          </a:prstGeom>
          <a:solidFill>
            <a:srgbClr val="64C3FF"/>
          </a:solidFill>
        </p:spPr>
      </p:sp>
      <p:sp>
        <p:nvSpPr>
          <p:cNvPr id="10" name="Object 9"/>
          <p:cNvSpPr/>
          <p:nvPr/>
        </p:nvSpPr>
        <p:spPr>
          <a:xfrm>
            <a:off x="1891401" y="4657730"/>
            <a:ext cx="7818070" cy="278537"/>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Montserrat" panose="00000500000000000000" pitchFamily="2" charset="0"/>
                <a:ea typeface="Source Sans Pro SemiBold" pitchFamily="34" charset="-122"/>
              </a:rPr>
              <a:t>Disclosure Laws</a:t>
            </a:r>
            <a:endParaRPr lang="en-US" sz="2800" dirty="0">
              <a:latin typeface="Montserrat" panose="00000500000000000000" pitchFamily="2" charset="0"/>
            </a:endParaRPr>
          </a:p>
        </p:txBody>
      </p:sp>
      <p:sp>
        <p:nvSpPr>
          <p:cNvPr id="11" name="Object 8">
            <a:extLst>
              <a:ext uri="{FF2B5EF4-FFF2-40B4-BE49-F238E27FC236}">
                <a16:creationId xmlns:a16="http://schemas.microsoft.com/office/drawing/2014/main" id="{18EA8122-88D1-4055-B594-B8500E73C364}"/>
              </a:ext>
            </a:extLst>
          </p:cNvPr>
          <p:cNvSpPr/>
          <p:nvPr/>
        </p:nvSpPr>
        <p:spPr>
          <a:xfrm>
            <a:off x="1576333" y="3963821"/>
            <a:ext cx="133317" cy="133317"/>
          </a:xfrm>
          <a:prstGeom prst="ellipse">
            <a:avLst/>
          </a:prstGeom>
          <a:solidFill>
            <a:srgbClr val="64C3FF"/>
          </a:solidFill>
        </p:spPr>
      </p:sp>
      <p:sp>
        <p:nvSpPr>
          <p:cNvPr id="12" name="Object 9">
            <a:extLst>
              <a:ext uri="{FF2B5EF4-FFF2-40B4-BE49-F238E27FC236}">
                <a16:creationId xmlns:a16="http://schemas.microsoft.com/office/drawing/2014/main" id="{A078990F-987E-4003-B678-3B202468F8E3}"/>
              </a:ext>
            </a:extLst>
          </p:cNvPr>
          <p:cNvSpPr/>
          <p:nvPr/>
        </p:nvSpPr>
        <p:spPr>
          <a:xfrm>
            <a:off x="1891401" y="3885492"/>
            <a:ext cx="7818070" cy="278537"/>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Montserrat" panose="00000500000000000000" pitchFamily="2" charset="0"/>
                <a:ea typeface="Source Sans Pro SemiBold" pitchFamily="34" charset="-122"/>
              </a:rPr>
              <a:t>Public Trust Laws</a:t>
            </a:r>
            <a:endParaRPr lang="en-US" dirty="0">
              <a:latin typeface="Montserrat" panose="00000500000000000000" pitchFamily="2" charset="0"/>
            </a:endParaRPr>
          </a:p>
        </p:txBody>
      </p:sp>
      <p:sp>
        <p:nvSpPr>
          <p:cNvPr id="8" name="TextBox 7">
            <a:extLst>
              <a:ext uri="{FF2B5EF4-FFF2-40B4-BE49-F238E27FC236}">
                <a16:creationId xmlns:a16="http://schemas.microsoft.com/office/drawing/2014/main" id="{45FDAE23-1130-4427-8999-824711B506D2}"/>
              </a:ext>
            </a:extLst>
          </p:cNvPr>
          <p:cNvSpPr txBox="1"/>
          <p:nvPr/>
        </p:nvSpPr>
        <p:spPr>
          <a:xfrm>
            <a:off x="11156415" y="6410437"/>
            <a:ext cx="1035585" cy="276999"/>
          </a:xfrm>
          <a:prstGeom prst="rect">
            <a:avLst/>
          </a:prstGeom>
          <a:noFill/>
        </p:spPr>
        <p:txBody>
          <a:bodyPr wrap="square" rtlCol="0">
            <a:spAutoFit/>
          </a:bodyPr>
          <a:lstStyle/>
          <a:p>
            <a:r>
              <a:rPr lang="en-US" sz="1200"/>
              <a:t>2 of 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FFFFFF"/>
                </a:solidFill>
                <a:latin typeface="Montserrat" pitchFamily="34" charset="0"/>
              </a:rPr>
              <a:t>PUBLIC TRUST RULES FOR LEGISLATORS</a:t>
            </a:r>
            <a:endParaRPr lang="en-US" dirty="0"/>
          </a:p>
        </p:txBody>
      </p:sp>
      <p:sp>
        <p:nvSpPr>
          <p:cNvPr id="5" name="Object 4"/>
          <p:cNvSpPr/>
          <p:nvPr/>
        </p:nvSpPr>
        <p:spPr>
          <a:xfrm>
            <a:off x="1515695" y="1263949"/>
            <a:ext cx="9157559" cy="367259"/>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0000500000000000000" pitchFamily="2" charset="0"/>
                <a:ea typeface="Source Sans Pro SemiBold" pitchFamily="34" charset="-122"/>
                <a:cs typeface="Source Sans Pro SemiBold" pitchFamily="34" charset="-120"/>
              </a:rPr>
              <a:t>(4 of 5) Representing Clients Before State Agencies</a:t>
            </a:r>
            <a:endParaRPr lang="en-US" b="1" dirty="0">
              <a:latin typeface="Montserrat" panose="00000500000000000000" pitchFamily="2" charset="0"/>
            </a:endParaRPr>
          </a:p>
        </p:txBody>
      </p:sp>
      <p:sp>
        <p:nvSpPr>
          <p:cNvPr id="7" name="Object 6"/>
          <p:cNvSpPr/>
          <p:nvPr/>
        </p:nvSpPr>
        <p:spPr>
          <a:xfrm>
            <a:off x="456110" y="2012060"/>
            <a:ext cx="11276728" cy="4291373"/>
          </a:xfrm>
          <a:prstGeom prst="rect">
            <a:avLst/>
          </a:prstGeom>
          <a:noFill/>
        </p:spPr>
        <p:txBody>
          <a:bodyPr wrap="square" lIns="0" tIns="0" rIns="0" bIns="0" rtlCol="0" anchor="t"/>
          <a:lstStyle/>
          <a:p>
            <a:pPr marL="285750" indent="-285750" algn="l">
              <a:spcAft>
                <a:spcPts val="600"/>
              </a:spcAft>
              <a:buFont typeface="Arial" panose="020B0604020202020204" pitchFamily="34" charset="0"/>
              <a:buChar char="•"/>
            </a:pPr>
            <a:r>
              <a:rPr lang="en-US" dirty="0">
                <a:solidFill>
                  <a:schemeClr val="bg1"/>
                </a:solidFill>
                <a:latin typeface="Montserrat" panose="020B0604020202020204" charset="0"/>
                <a:ea typeface="Source Sans Pro SemiBold" pitchFamily="34" charset="-122"/>
                <a:cs typeface="Source Sans Pro SemiBold" pitchFamily="34" charset="-120"/>
              </a:rPr>
              <a:t>Members may not represent or assist another person in a matter before a state agency, unless:</a:t>
            </a:r>
          </a:p>
          <a:p>
            <a:pPr algn="l">
              <a:spcAft>
                <a:spcPts val="600"/>
              </a:spcAft>
            </a:pPr>
            <a:r>
              <a:rPr lang="en-US" dirty="0">
                <a:solidFill>
                  <a:schemeClr val="bg1"/>
                </a:solidFill>
                <a:latin typeface="Montserrat" panose="020B0604020202020204" charset="0"/>
                <a:ea typeface="Source Sans Pro SemiBold" pitchFamily="34" charset="-122"/>
                <a:cs typeface="Source Sans Pro SemiBold" pitchFamily="34" charset="-120"/>
              </a:rPr>
              <a:t>	(1) the representation or assistance is pro bono;</a:t>
            </a:r>
          </a:p>
          <a:p>
            <a:pPr algn="l">
              <a:spcAft>
                <a:spcPts val="600"/>
              </a:spcAft>
            </a:pPr>
            <a:r>
              <a:rPr lang="en-US" dirty="0">
                <a:solidFill>
                  <a:schemeClr val="bg1"/>
                </a:solidFill>
                <a:latin typeface="Montserrat" panose="020B0604020202020204" charset="0"/>
                <a:ea typeface="Source Sans Pro SemiBold" pitchFamily="34" charset="-122"/>
                <a:cs typeface="Source Sans Pro SemiBold" pitchFamily="34" charset="-120"/>
              </a:rPr>
              <a:t>	(2) the representation or assistance is for the benefit of a constituent; or</a:t>
            </a:r>
          </a:p>
          <a:p>
            <a:pPr algn="l">
              <a:spcAft>
                <a:spcPts val="600"/>
              </a:spcAft>
            </a:pPr>
            <a:r>
              <a:rPr lang="en-US" dirty="0">
                <a:solidFill>
                  <a:schemeClr val="bg1"/>
                </a:solidFill>
                <a:latin typeface="Montserrat" panose="020B0604020202020204" charset="0"/>
                <a:ea typeface="Source Sans Pro SemiBold" pitchFamily="34" charset="-122"/>
                <a:cs typeface="Source Sans Pro SemiBold" pitchFamily="34" charset="-120"/>
              </a:rPr>
              <a:t>	(3) you are an attorney or professional engaged in the conduct of your profession.</a:t>
            </a:r>
            <a:br>
              <a:rPr lang="en-US" dirty="0">
                <a:solidFill>
                  <a:schemeClr val="bg1"/>
                </a:solidFill>
                <a:latin typeface="Montserrat" panose="020B0604020202020204" charset="0"/>
                <a:ea typeface="Source Sans Pro SemiBold" pitchFamily="34" charset="-122"/>
                <a:cs typeface="Source Sans Pro SemiBold" pitchFamily="34" charset="-120"/>
              </a:rPr>
            </a:br>
            <a:endParaRPr lang="en-US" dirty="0">
              <a:solidFill>
                <a:schemeClr val="bg1"/>
              </a:solidFill>
              <a:latin typeface="Montserrat" panose="020B0604020202020204" charset="0"/>
              <a:ea typeface="Source Sans Pro SemiBold" pitchFamily="34" charset="-122"/>
              <a:cs typeface="Source Sans Pro SemiBold" pitchFamily="34" charset="-120"/>
            </a:endParaRPr>
          </a:p>
          <a:p>
            <a:pPr marL="285750" indent="-285750" algn="l">
              <a:spcAft>
                <a:spcPts val="600"/>
              </a:spcAft>
              <a:buFont typeface="Arial" panose="020B0604020202020204" pitchFamily="34" charset="0"/>
              <a:buChar char="•"/>
            </a:pPr>
            <a:r>
              <a:rPr lang="en-US" dirty="0">
                <a:solidFill>
                  <a:schemeClr val="bg1"/>
                </a:solidFill>
                <a:latin typeface="Montserrat" panose="020B0604020202020204" charset="0"/>
              </a:rPr>
              <a:t>If a member represents someone before a state agency, that member may not:</a:t>
            </a:r>
          </a:p>
          <a:p>
            <a:pPr algn="l">
              <a:spcAft>
                <a:spcPts val="600"/>
              </a:spcAft>
            </a:pPr>
            <a:r>
              <a:rPr lang="en-US" dirty="0">
                <a:solidFill>
                  <a:schemeClr val="bg1"/>
                </a:solidFill>
                <a:latin typeface="Montserrat" panose="020B0604020202020204" charset="0"/>
              </a:rPr>
              <a:t>	(1) reference his or her legislative office except as to matters of scheduling;</a:t>
            </a:r>
          </a:p>
          <a:p>
            <a:pPr algn="l">
              <a:spcAft>
                <a:spcPts val="600"/>
              </a:spcAft>
            </a:pPr>
            <a:r>
              <a:rPr lang="en-US" dirty="0">
                <a:solidFill>
                  <a:schemeClr val="bg1"/>
                </a:solidFill>
                <a:latin typeface="Montserrat" panose="020B0604020202020204" charset="0"/>
              </a:rPr>
              <a:t>	(2) use legislative stationary; or</a:t>
            </a:r>
          </a:p>
          <a:p>
            <a:pPr algn="l">
              <a:spcAft>
                <a:spcPts val="600"/>
              </a:spcAft>
            </a:pPr>
            <a:r>
              <a:rPr lang="en-US" dirty="0">
                <a:solidFill>
                  <a:schemeClr val="bg1"/>
                </a:solidFill>
                <a:latin typeface="Montserrat" panose="020B0604020202020204" charset="0"/>
              </a:rPr>
              <a:t>	(3) make threats or implications related to legislative action.</a:t>
            </a:r>
            <a:endParaRPr lang="en-US" dirty="0">
              <a:solidFill>
                <a:schemeClr val="accent5">
                  <a:lumMod val="20000"/>
                  <a:lumOff val="80000"/>
                </a:schemeClr>
              </a:solidFill>
              <a:latin typeface="Montserrat" panose="020B0604020202020204" charset="0"/>
            </a:endParaRPr>
          </a:p>
        </p:txBody>
      </p:sp>
      <p:sp>
        <p:nvSpPr>
          <p:cNvPr id="6" name="Object 5">
            <a:extLst>
              <a:ext uri="{FF2B5EF4-FFF2-40B4-BE49-F238E27FC236}">
                <a16:creationId xmlns:a16="http://schemas.microsoft.com/office/drawing/2014/main" id="{E6A0ABBA-625C-4F6C-9790-8300C9E27E84}"/>
              </a:ext>
            </a:extLst>
          </p:cNvPr>
          <p:cNvSpPr/>
          <p:nvPr/>
        </p:nvSpPr>
        <p:spPr>
          <a:xfrm>
            <a:off x="496149"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NMSA 1978, § 10-16-9(B).</a:t>
            </a:r>
          </a:p>
        </p:txBody>
      </p:sp>
      <p:sp>
        <p:nvSpPr>
          <p:cNvPr id="8" name="TextBox 7">
            <a:extLst>
              <a:ext uri="{FF2B5EF4-FFF2-40B4-BE49-F238E27FC236}">
                <a16:creationId xmlns:a16="http://schemas.microsoft.com/office/drawing/2014/main" id="{82D1BE71-C8FA-4E24-AA4C-045804C13A78}"/>
              </a:ext>
            </a:extLst>
          </p:cNvPr>
          <p:cNvSpPr txBox="1"/>
          <p:nvPr/>
        </p:nvSpPr>
        <p:spPr>
          <a:xfrm>
            <a:off x="11156415" y="6410437"/>
            <a:ext cx="1035585" cy="276999"/>
          </a:xfrm>
          <a:prstGeom prst="rect">
            <a:avLst/>
          </a:prstGeom>
          <a:noFill/>
        </p:spPr>
        <p:txBody>
          <a:bodyPr wrap="square" rtlCol="0">
            <a:spAutoFit/>
          </a:bodyPr>
          <a:lstStyle/>
          <a:p>
            <a:r>
              <a:rPr lang="en-US" sz="1200"/>
              <a:t>20 of 28</a:t>
            </a:r>
          </a:p>
        </p:txBody>
      </p:sp>
    </p:spTree>
    <p:extLst>
      <p:ext uri="{BB962C8B-B14F-4D97-AF65-F5344CB8AC3E}">
        <p14:creationId xmlns:p14="http://schemas.microsoft.com/office/powerpoint/2010/main" val="219793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FFFFFF"/>
                </a:solidFill>
                <a:latin typeface="Montserrat" pitchFamily="34" charset="0"/>
              </a:rPr>
              <a:t>PUBLIC TRUST RULES FOR LEGISLATORS</a:t>
            </a:r>
            <a:endParaRPr lang="en-US" dirty="0"/>
          </a:p>
        </p:txBody>
      </p:sp>
      <p:sp>
        <p:nvSpPr>
          <p:cNvPr id="5" name="Object 4"/>
          <p:cNvSpPr/>
          <p:nvPr/>
        </p:nvSpPr>
        <p:spPr>
          <a:xfrm>
            <a:off x="1515695" y="1263949"/>
            <a:ext cx="9157559" cy="367259"/>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0000500000000000000" pitchFamily="2" charset="0"/>
                <a:ea typeface="Source Sans Pro SemiBold" pitchFamily="34" charset="-122"/>
                <a:cs typeface="Source Sans Pro SemiBold" pitchFamily="34" charset="-120"/>
              </a:rPr>
              <a:t>(5 of 5) On Revolving Doors </a:t>
            </a:r>
            <a:endParaRPr lang="en-US" b="1" dirty="0">
              <a:latin typeface="Montserrat" panose="00000500000000000000" pitchFamily="2" charset="0"/>
            </a:endParaRPr>
          </a:p>
        </p:txBody>
      </p:sp>
      <p:sp>
        <p:nvSpPr>
          <p:cNvPr id="7" name="Object 6"/>
          <p:cNvSpPr/>
          <p:nvPr/>
        </p:nvSpPr>
        <p:spPr>
          <a:xfrm>
            <a:off x="844219" y="1954152"/>
            <a:ext cx="11294903" cy="3415516"/>
          </a:xfrm>
          <a:prstGeom prst="rect">
            <a:avLst/>
          </a:prstGeom>
          <a:noFill/>
        </p:spPr>
        <p:txBody>
          <a:bodyPr wrap="square" lIns="0" tIns="0" rIns="0" bIns="0" rtlCol="0" anchor="t"/>
          <a:lstStyle/>
          <a:p>
            <a:pPr marL="285750" indent="-285750" algn="l">
              <a:spcAft>
                <a:spcPts val="600"/>
              </a:spcAft>
              <a:buFont typeface="Arial" panose="020B0604020202020204" pitchFamily="34" charset="0"/>
              <a:buChar char="•"/>
            </a:pPr>
            <a:r>
              <a:rPr lang="en-US" sz="2400" dirty="0">
                <a:solidFill>
                  <a:schemeClr val="bg1"/>
                </a:solidFill>
                <a:latin typeface="Montserrat" panose="020B0604020202020204" charset="0"/>
                <a:ea typeface="Source Sans Pro SemiBold" pitchFamily="34" charset="-122"/>
                <a:cs typeface="Source Sans Pro SemiBold" pitchFamily="34" charset="-120"/>
              </a:rPr>
              <a:t>No member shall be appointed to any civil office created, or the emoluments of which were increased, during their term or for one year thereafter.  </a:t>
            </a:r>
            <a:r>
              <a:rPr lang="en-US" sz="2400" dirty="0">
                <a:solidFill>
                  <a:srgbClr val="00B0F0"/>
                </a:solidFill>
                <a:latin typeface="Montserrat" panose="020B0604020202020204" charset="0"/>
                <a:ea typeface="Source Sans Pro SemiBold" pitchFamily="34" charset="-122"/>
                <a:cs typeface="Source Sans Pro SemiBold" pitchFamily="34" charset="-120"/>
              </a:rPr>
              <a:t>N.M. Const., Art. IV, § 28.</a:t>
            </a:r>
          </a:p>
          <a:p>
            <a:pPr algn="l">
              <a:spcAft>
                <a:spcPts val="600"/>
              </a:spcAft>
            </a:pPr>
            <a:endParaRPr lang="en-US" sz="2400" dirty="0">
              <a:solidFill>
                <a:srgbClr val="00B0F0"/>
              </a:solidFill>
              <a:latin typeface="Montserrat" panose="020B0604020202020204" charset="0"/>
              <a:ea typeface="Source Sans Pro SemiBold" pitchFamily="34" charset="-122"/>
              <a:cs typeface="Source Sans Pro SemiBold" pitchFamily="34" charset="-120"/>
            </a:endParaRPr>
          </a:p>
          <a:p>
            <a:pPr marL="285750" indent="-285750">
              <a:spcAft>
                <a:spcPts val="600"/>
              </a:spcAft>
              <a:buFont typeface="Arial" panose="020B0604020202020204" pitchFamily="34" charset="0"/>
              <a:buChar char="•"/>
            </a:pPr>
            <a:r>
              <a:rPr lang="en-US" sz="2400" dirty="0">
                <a:solidFill>
                  <a:schemeClr val="bg1"/>
                </a:solidFill>
                <a:latin typeface="Montserrat" panose="020B0604020202020204" charset="0"/>
              </a:rPr>
              <a:t>No member shall accept employment as a lobbyist for compensation contingent in whole or in part upon the outcome of lobbying activities before the legislative branch of state government or the approval or veto of any legislation by the governor. </a:t>
            </a:r>
            <a:r>
              <a:rPr lang="en-US" sz="2400" dirty="0">
                <a:solidFill>
                  <a:srgbClr val="00B0F0"/>
                </a:solidFill>
                <a:latin typeface="Montserrat" panose="020B0604020202020204" charset="0"/>
                <a:ea typeface="Source Sans Pro SemiBold" pitchFamily="34" charset="-122"/>
                <a:cs typeface="Source Sans Pro SemiBold" pitchFamily="34" charset="-120"/>
              </a:rPr>
              <a:t>§ 2-11-8.</a:t>
            </a:r>
            <a:endParaRPr lang="en-US" sz="2400" dirty="0">
              <a:solidFill>
                <a:srgbClr val="00B0F0"/>
              </a:solidFill>
              <a:latin typeface="Montserrat" panose="020B0604020202020204" charset="0"/>
            </a:endParaRPr>
          </a:p>
          <a:p>
            <a:pPr marL="285750" indent="-285750" algn="l">
              <a:spcAft>
                <a:spcPts val="600"/>
              </a:spcAft>
              <a:buFont typeface="Arial" panose="020B0604020202020204" pitchFamily="34" charset="0"/>
              <a:buChar char="•"/>
            </a:pPr>
            <a:endParaRPr lang="en-US" sz="2400" dirty="0">
              <a:solidFill>
                <a:srgbClr val="00B0F0"/>
              </a:solidFill>
              <a:latin typeface="Montserrat" panose="020B0604020202020204" charset="0"/>
            </a:endParaRPr>
          </a:p>
        </p:txBody>
      </p:sp>
      <p:sp>
        <p:nvSpPr>
          <p:cNvPr id="6" name="Object 5">
            <a:extLst>
              <a:ext uri="{FF2B5EF4-FFF2-40B4-BE49-F238E27FC236}">
                <a16:creationId xmlns:a16="http://schemas.microsoft.com/office/drawing/2014/main" id="{2FEE68C6-4309-44A1-86CF-325B6546438C}"/>
              </a:ext>
            </a:extLst>
          </p:cNvPr>
          <p:cNvSpPr/>
          <p:nvPr/>
        </p:nvSpPr>
        <p:spPr>
          <a:xfrm>
            <a:off x="496149"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 Const., Art. IV, § 28; NMSA 1978, § 2-11-8.</a:t>
            </a:r>
          </a:p>
        </p:txBody>
      </p:sp>
      <p:sp>
        <p:nvSpPr>
          <p:cNvPr id="8" name="TextBox 7">
            <a:extLst>
              <a:ext uri="{FF2B5EF4-FFF2-40B4-BE49-F238E27FC236}">
                <a16:creationId xmlns:a16="http://schemas.microsoft.com/office/drawing/2014/main" id="{2F6A3F42-CD3B-41BB-A33E-7020B4AF1E58}"/>
              </a:ext>
            </a:extLst>
          </p:cNvPr>
          <p:cNvSpPr txBox="1"/>
          <p:nvPr/>
        </p:nvSpPr>
        <p:spPr>
          <a:xfrm>
            <a:off x="11156415" y="6410437"/>
            <a:ext cx="1035585" cy="276999"/>
          </a:xfrm>
          <a:prstGeom prst="rect">
            <a:avLst/>
          </a:prstGeom>
          <a:noFill/>
        </p:spPr>
        <p:txBody>
          <a:bodyPr wrap="square" rtlCol="0">
            <a:spAutoFit/>
          </a:bodyPr>
          <a:lstStyle/>
          <a:p>
            <a:r>
              <a:rPr lang="en-US" sz="1200"/>
              <a:t>21 of 28</a:t>
            </a:r>
          </a:p>
        </p:txBody>
      </p:sp>
    </p:spTree>
    <p:extLst>
      <p:ext uri="{BB962C8B-B14F-4D97-AF65-F5344CB8AC3E}">
        <p14:creationId xmlns:p14="http://schemas.microsoft.com/office/powerpoint/2010/main" val="156778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rPr>
              <a:t>GIFT RULES FOR LEGISLATORS</a:t>
            </a:r>
            <a:endParaRPr lang="en-US" dirty="0"/>
          </a:p>
        </p:txBody>
      </p:sp>
      <p:sp>
        <p:nvSpPr>
          <p:cNvPr id="4" name="Object 3"/>
          <p:cNvSpPr/>
          <p:nvPr/>
        </p:nvSpPr>
        <p:spPr>
          <a:xfrm>
            <a:off x="571357" y="1223657"/>
            <a:ext cx="11046238" cy="195214"/>
          </a:xfrm>
          <a:prstGeom prst="rect">
            <a:avLst/>
          </a:prstGeom>
          <a:noFill/>
        </p:spPr>
        <p:txBody>
          <a:bodyPr wrap="square" lIns="0" tIns="0" rIns="0" bIns="0" rtlCol="0" anchor="t"/>
          <a:lstStyle/>
          <a:p>
            <a:pPr algn="ctr">
              <a:lnSpc>
                <a:spcPts val="2363"/>
              </a:lnSpc>
              <a:spcAft>
                <a:spcPts val="600"/>
              </a:spcAft>
              <a:buNone/>
            </a:pPr>
            <a:r>
              <a:rPr lang="en-US" sz="1900" b="1" dirty="0">
                <a:solidFill>
                  <a:srgbClr val="444444">
                    <a:alpha val="80000"/>
                  </a:srgbClr>
                </a:solidFill>
                <a:latin typeface="Montserrat" pitchFamily="34" charset="0"/>
                <a:ea typeface="Montserrat" pitchFamily="34" charset="-122"/>
                <a:cs typeface="Montserrat" pitchFamily="34" charset="-120"/>
              </a:rPr>
              <a:t>(1 of 3): Limitations on Gifts</a:t>
            </a:r>
            <a:endParaRPr lang="en-US" dirty="0"/>
          </a:p>
        </p:txBody>
      </p:sp>
      <p:sp>
        <p:nvSpPr>
          <p:cNvPr id="5" name="Object 4"/>
          <p:cNvSpPr/>
          <p:nvPr/>
        </p:nvSpPr>
        <p:spPr>
          <a:xfrm>
            <a:off x="1196955" y="2039093"/>
            <a:ext cx="95988" cy="95988"/>
          </a:xfrm>
          <a:prstGeom prst="ellipse">
            <a:avLst/>
          </a:prstGeom>
          <a:solidFill>
            <a:srgbClr val="64C3FF"/>
          </a:solidFill>
        </p:spPr>
      </p:sp>
      <p:sp>
        <p:nvSpPr>
          <p:cNvPr id="6" name="Object 5"/>
          <p:cNvSpPr/>
          <p:nvPr/>
        </p:nvSpPr>
        <p:spPr>
          <a:xfrm>
            <a:off x="1397488" y="1947766"/>
            <a:ext cx="7883967" cy="228543"/>
          </a:xfrm>
          <a:prstGeom prst="rect">
            <a:avLst/>
          </a:prstGeom>
          <a:noFill/>
        </p:spPr>
        <p:txBody>
          <a:bodyPr wrap="square" lIns="0" tIns="0" rIns="0" bIns="0" rtlCol="0" anchor="t"/>
          <a:lstStyle/>
          <a:p>
            <a:pPr algn="l">
              <a:lnSpc>
                <a:spcPts val="2197"/>
              </a:lnSpc>
              <a:spcAft>
                <a:spcPts val="600"/>
              </a:spcAft>
              <a:buNone/>
            </a:pPr>
            <a:r>
              <a:rPr lang="en-US" sz="2100" b="1" dirty="0">
                <a:solidFill>
                  <a:srgbClr val="00B0F0"/>
                </a:solidFill>
                <a:latin typeface="+mj-lt"/>
                <a:ea typeface="Source Sans Pro SemiBold" pitchFamily="34" charset="-122"/>
                <a:cs typeface="Source Sans Pro SemiBold" pitchFamily="34" charset="-120"/>
              </a:rPr>
              <a:t>$250 From Restricted Donors</a:t>
            </a:r>
            <a:endParaRPr lang="en-US" b="1" dirty="0">
              <a:solidFill>
                <a:srgbClr val="00B0F0"/>
              </a:solidFill>
              <a:latin typeface="+mj-lt"/>
            </a:endParaRPr>
          </a:p>
        </p:txBody>
      </p:sp>
      <p:sp>
        <p:nvSpPr>
          <p:cNvPr id="7" name="Object 6"/>
          <p:cNvSpPr/>
          <p:nvPr/>
        </p:nvSpPr>
        <p:spPr>
          <a:xfrm>
            <a:off x="1397488" y="2298053"/>
            <a:ext cx="7883967" cy="611162"/>
          </a:xfrm>
          <a:prstGeom prst="rect">
            <a:avLst/>
          </a:prstGeom>
          <a:noFill/>
        </p:spPr>
        <p:txBody>
          <a:bodyPr wrap="square" lIns="0" tIns="0" rIns="0" bIns="0" rtlCol="0" anchor="t"/>
          <a:lstStyle/>
          <a:p>
            <a:pPr algn="l">
              <a:lnSpc>
                <a:spcPts val="1796"/>
              </a:lnSpc>
              <a:spcAft>
                <a:spcPts val="600"/>
              </a:spcAft>
              <a:buNone/>
            </a:pPr>
            <a:r>
              <a:rPr lang="en-US" sz="1400" b="1" dirty="0">
                <a:solidFill>
                  <a:srgbClr val="004256"/>
                </a:solidFill>
                <a:latin typeface="Montserrat" pitchFamily="34" charset="0"/>
                <a:ea typeface="Montserrat" pitchFamily="34" charset="-122"/>
                <a:cs typeface="Montserrat" pitchFamily="34" charset="-120"/>
              </a:rPr>
              <a:t>Members, members’ spouses, and members’ dependent children may not accept a gift valued at more than $250 from any “restricted donor”—including lobbyists, lobbyists’ clients, persons doing business or seeking to do business with the legislature, or a person who will be disproportionately affected by a member’s official duties.  </a:t>
            </a:r>
            <a:r>
              <a:rPr lang="en-US" sz="1400" b="1" i="1" dirty="0">
                <a:solidFill>
                  <a:srgbClr val="004256"/>
                </a:solidFill>
                <a:latin typeface="Montserrat" pitchFamily="34" charset="0"/>
                <a:ea typeface="Montserrat" pitchFamily="34" charset="-122"/>
                <a:cs typeface="Montserrat" pitchFamily="34" charset="-120"/>
              </a:rPr>
              <a:t>See </a:t>
            </a:r>
            <a:r>
              <a:rPr lang="en-US" sz="1400" b="1" dirty="0">
                <a:solidFill>
                  <a:srgbClr val="004256"/>
                </a:solidFill>
                <a:latin typeface="Montserrat" pitchFamily="34" charset="0"/>
                <a:ea typeface="Montserrat" pitchFamily="34" charset="-122"/>
                <a:cs typeface="Montserrat" pitchFamily="34" charset="-120"/>
              </a:rPr>
              <a:t>NMSA 1978, § 10-16B-3(A).</a:t>
            </a:r>
            <a:endParaRPr lang="en-US" dirty="0"/>
          </a:p>
        </p:txBody>
      </p:sp>
      <p:sp>
        <p:nvSpPr>
          <p:cNvPr id="8" name="Object 7"/>
          <p:cNvSpPr/>
          <p:nvPr/>
        </p:nvSpPr>
        <p:spPr>
          <a:xfrm>
            <a:off x="1196955" y="3755825"/>
            <a:ext cx="95988" cy="95988"/>
          </a:xfrm>
          <a:prstGeom prst="ellipse">
            <a:avLst/>
          </a:prstGeom>
          <a:solidFill>
            <a:srgbClr val="64C3FF"/>
          </a:solidFill>
        </p:spPr>
      </p:sp>
      <p:sp>
        <p:nvSpPr>
          <p:cNvPr id="9" name="Object 8"/>
          <p:cNvSpPr/>
          <p:nvPr/>
        </p:nvSpPr>
        <p:spPr>
          <a:xfrm>
            <a:off x="1397487" y="3689548"/>
            <a:ext cx="7883967" cy="228543"/>
          </a:xfrm>
          <a:prstGeom prst="rect">
            <a:avLst/>
          </a:prstGeom>
          <a:noFill/>
        </p:spPr>
        <p:txBody>
          <a:bodyPr wrap="square" lIns="0" tIns="0" rIns="0" bIns="0" rtlCol="0" anchor="t"/>
          <a:lstStyle/>
          <a:p>
            <a:pPr algn="l">
              <a:lnSpc>
                <a:spcPts val="2197"/>
              </a:lnSpc>
              <a:spcAft>
                <a:spcPts val="600"/>
              </a:spcAft>
              <a:buNone/>
            </a:pPr>
            <a:r>
              <a:rPr lang="en-US" sz="2100" b="1" dirty="0">
                <a:solidFill>
                  <a:srgbClr val="00B0F0"/>
                </a:solidFill>
                <a:latin typeface="+mj-lt"/>
                <a:ea typeface="Source Sans Pro SemiBold" pitchFamily="34" charset="-122"/>
                <a:cs typeface="Source Sans Pro SemiBold" pitchFamily="34" charset="-120"/>
              </a:rPr>
              <a:t>$1000 Aggregate Limit for Lobbyists</a:t>
            </a:r>
            <a:endParaRPr lang="en-US" b="1" dirty="0">
              <a:solidFill>
                <a:srgbClr val="00B0F0"/>
              </a:solidFill>
              <a:latin typeface="+mj-lt"/>
            </a:endParaRPr>
          </a:p>
        </p:txBody>
      </p:sp>
      <p:sp>
        <p:nvSpPr>
          <p:cNvPr id="10" name="Object 9"/>
          <p:cNvSpPr/>
          <p:nvPr/>
        </p:nvSpPr>
        <p:spPr>
          <a:xfrm>
            <a:off x="1397487" y="4043454"/>
            <a:ext cx="7883967" cy="1295076"/>
          </a:xfrm>
          <a:prstGeom prst="rect">
            <a:avLst/>
          </a:prstGeom>
          <a:noFill/>
        </p:spPr>
        <p:txBody>
          <a:bodyPr wrap="square" lIns="0" tIns="0" rIns="0" bIns="0" rtlCol="0" anchor="t"/>
          <a:lstStyle/>
          <a:p>
            <a:pPr>
              <a:lnSpc>
                <a:spcPts val="1796"/>
              </a:lnSpc>
              <a:spcAft>
                <a:spcPts val="600"/>
              </a:spcAft>
            </a:pPr>
            <a:r>
              <a:rPr lang="en-US" sz="1400" b="1" dirty="0">
                <a:solidFill>
                  <a:srgbClr val="004256"/>
                </a:solidFill>
                <a:latin typeface="Montserrat" pitchFamily="34" charset="0"/>
                <a:ea typeface="Montserrat" pitchFamily="34" charset="-122"/>
                <a:cs typeface="Montserrat" pitchFamily="34" charset="-120"/>
              </a:rPr>
              <a:t>Lobbyists, lobbyists’ clients, and government contractors shall not give gifts of an aggregate value of greater than $1000 in a calendar year to any member or candidate. § 10-16B-3(B).</a:t>
            </a:r>
            <a:endParaRPr lang="en-US" dirty="0"/>
          </a:p>
        </p:txBody>
      </p:sp>
      <p:sp>
        <p:nvSpPr>
          <p:cNvPr id="11" name="Object 10"/>
          <p:cNvSpPr/>
          <p:nvPr/>
        </p:nvSpPr>
        <p:spPr>
          <a:xfrm>
            <a:off x="1196955" y="5017626"/>
            <a:ext cx="95988" cy="95988"/>
          </a:xfrm>
          <a:prstGeom prst="ellipse">
            <a:avLst/>
          </a:prstGeom>
          <a:solidFill>
            <a:srgbClr val="64C3FF"/>
          </a:solidFill>
        </p:spPr>
      </p:sp>
      <p:sp>
        <p:nvSpPr>
          <p:cNvPr id="12" name="Object 11"/>
          <p:cNvSpPr/>
          <p:nvPr/>
        </p:nvSpPr>
        <p:spPr>
          <a:xfrm>
            <a:off x="1397487" y="4951349"/>
            <a:ext cx="7883967" cy="228543"/>
          </a:xfrm>
          <a:prstGeom prst="rect">
            <a:avLst/>
          </a:prstGeom>
          <a:noFill/>
        </p:spPr>
        <p:txBody>
          <a:bodyPr wrap="square" lIns="0" tIns="0" rIns="0" bIns="0" rtlCol="0" anchor="t"/>
          <a:lstStyle/>
          <a:p>
            <a:pPr algn="l">
              <a:lnSpc>
                <a:spcPts val="2197"/>
              </a:lnSpc>
              <a:spcAft>
                <a:spcPts val="600"/>
              </a:spcAft>
              <a:buNone/>
            </a:pPr>
            <a:r>
              <a:rPr lang="en-US" sz="2100" b="1" dirty="0">
                <a:solidFill>
                  <a:srgbClr val="00B0F0"/>
                </a:solidFill>
                <a:latin typeface="+mj-lt"/>
                <a:ea typeface="Source Sans Pro SemiBold" pitchFamily="34" charset="-122"/>
              </a:rPr>
              <a:t>Solicitations to Charities </a:t>
            </a:r>
            <a:endParaRPr lang="en-US" b="1" dirty="0">
              <a:solidFill>
                <a:srgbClr val="00B0F0"/>
              </a:solidFill>
              <a:latin typeface="+mj-lt"/>
            </a:endParaRPr>
          </a:p>
        </p:txBody>
      </p:sp>
      <p:sp>
        <p:nvSpPr>
          <p:cNvPr id="13" name="Object 12"/>
          <p:cNvSpPr/>
          <p:nvPr/>
        </p:nvSpPr>
        <p:spPr>
          <a:xfrm>
            <a:off x="1397487" y="5272298"/>
            <a:ext cx="7883967" cy="383190"/>
          </a:xfrm>
          <a:prstGeom prst="rect">
            <a:avLst/>
          </a:prstGeom>
          <a:noFill/>
        </p:spPr>
        <p:txBody>
          <a:bodyPr wrap="square" lIns="0" tIns="0" rIns="0" bIns="0" rtlCol="0" anchor="t"/>
          <a:lstStyle/>
          <a:p>
            <a:pPr>
              <a:lnSpc>
                <a:spcPts val="1796"/>
              </a:lnSpc>
              <a:spcAft>
                <a:spcPts val="600"/>
              </a:spcAft>
            </a:pPr>
            <a:r>
              <a:rPr lang="en-US" sz="1400" b="1" dirty="0">
                <a:solidFill>
                  <a:srgbClr val="004256"/>
                </a:solidFill>
                <a:latin typeface="Montserrat" pitchFamily="34" charset="0"/>
                <a:ea typeface="Montserrat" pitchFamily="34" charset="-122"/>
                <a:cs typeface="Montserrat" pitchFamily="34" charset="-120"/>
              </a:rPr>
              <a:t>Members may not solicit donations for a charity where it appears that the purpose of the donor in making the gift is to influence the member in the performance of an official duty. § 10-16B-3(C).</a:t>
            </a:r>
            <a:endParaRPr lang="en-US" dirty="0"/>
          </a:p>
        </p:txBody>
      </p:sp>
      <p:sp>
        <p:nvSpPr>
          <p:cNvPr id="14" name="Object 5">
            <a:extLst>
              <a:ext uri="{FF2B5EF4-FFF2-40B4-BE49-F238E27FC236}">
                <a16:creationId xmlns:a16="http://schemas.microsoft.com/office/drawing/2014/main" id="{AB62BDB0-B403-4C08-A190-9A667275F4B3}"/>
              </a:ext>
            </a:extLst>
          </p:cNvPr>
          <p:cNvSpPr/>
          <p:nvPr/>
        </p:nvSpPr>
        <p:spPr>
          <a:xfrm>
            <a:off x="477655" y="6175813"/>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10-16B-3. </a:t>
            </a:r>
          </a:p>
        </p:txBody>
      </p:sp>
      <p:sp>
        <p:nvSpPr>
          <p:cNvPr id="15" name="TextBox 14">
            <a:extLst>
              <a:ext uri="{FF2B5EF4-FFF2-40B4-BE49-F238E27FC236}">
                <a16:creationId xmlns:a16="http://schemas.microsoft.com/office/drawing/2014/main" id="{DCF8FF7D-586C-4729-B9E9-80004CB7929C}"/>
              </a:ext>
            </a:extLst>
          </p:cNvPr>
          <p:cNvSpPr txBox="1"/>
          <p:nvPr/>
        </p:nvSpPr>
        <p:spPr>
          <a:xfrm>
            <a:off x="11156415" y="6410437"/>
            <a:ext cx="1035585" cy="276999"/>
          </a:xfrm>
          <a:prstGeom prst="rect">
            <a:avLst/>
          </a:prstGeom>
          <a:noFill/>
        </p:spPr>
        <p:txBody>
          <a:bodyPr wrap="square" rtlCol="0">
            <a:spAutoFit/>
          </a:bodyPr>
          <a:lstStyle/>
          <a:p>
            <a:r>
              <a:rPr lang="en-US" sz="1200"/>
              <a:t>22 of 28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rPr>
              <a:t>GIFT RULES FOR LEGISLATORS</a:t>
            </a:r>
            <a:endParaRPr lang="en-US" dirty="0"/>
          </a:p>
        </p:txBody>
      </p:sp>
      <p:sp>
        <p:nvSpPr>
          <p:cNvPr id="4" name="Object 3"/>
          <p:cNvSpPr/>
          <p:nvPr/>
        </p:nvSpPr>
        <p:spPr>
          <a:xfrm>
            <a:off x="571357" y="1223657"/>
            <a:ext cx="11046238" cy="195214"/>
          </a:xfrm>
          <a:prstGeom prst="rect">
            <a:avLst/>
          </a:prstGeom>
          <a:noFill/>
        </p:spPr>
        <p:txBody>
          <a:bodyPr wrap="square" lIns="0" tIns="0" rIns="0" bIns="0" rtlCol="0" anchor="t"/>
          <a:lstStyle/>
          <a:p>
            <a:pPr algn="ctr">
              <a:lnSpc>
                <a:spcPts val="2363"/>
              </a:lnSpc>
              <a:spcAft>
                <a:spcPts val="600"/>
              </a:spcAft>
              <a:buNone/>
            </a:pPr>
            <a:r>
              <a:rPr lang="en-US" sz="1900" b="1" dirty="0">
                <a:solidFill>
                  <a:srgbClr val="444444">
                    <a:alpha val="80000"/>
                  </a:srgbClr>
                </a:solidFill>
                <a:latin typeface="Montserrat" pitchFamily="34" charset="0"/>
                <a:ea typeface="Montserrat" pitchFamily="34" charset="-122"/>
                <a:cs typeface="Montserrat" pitchFamily="34" charset="-120"/>
              </a:rPr>
              <a:t>(2 of 3): Exceptions to the Limitations on Gifts</a:t>
            </a:r>
            <a:endParaRPr lang="en-US" dirty="0"/>
          </a:p>
        </p:txBody>
      </p:sp>
      <p:sp>
        <p:nvSpPr>
          <p:cNvPr id="5" name="Object 4"/>
          <p:cNvSpPr/>
          <p:nvPr/>
        </p:nvSpPr>
        <p:spPr>
          <a:xfrm>
            <a:off x="1953483" y="2200696"/>
            <a:ext cx="95988" cy="95988"/>
          </a:xfrm>
          <a:prstGeom prst="ellipse">
            <a:avLst/>
          </a:prstGeom>
          <a:solidFill>
            <a:srgbClr val="64C3FF"/>
          </a:solidFill>
        </p:spPr>
      </p:sp>
      <p:sp>
        <p:nvSpPr>
          <p:cNvPr id="6" name="Object 5"/>
          <p:cNvSpPr/>
          <p:nvPr/>
        </p:nvSpPr>
        <p:spPr>
          <a:xfrm>
            <a:off x="2154015" y="2130080"/>
            <a:ext cx="7883967" cy="228543"/>
          </a:xfrm>
          <a:prstGeom prst="rect">
            <a:avLst/>
          </a:prstGeom>
          <a:noFill/>
        </p:spPr>
        <p:txBody>
          <a:bodyPr wrap="square" lIns="0" tIns="0" rIns="0" bIns="0" rtlCol="0" anchor="t"/>
          <a:lstStyle/>
          <a:p>
            <a:pPr algn="l">
              <a:lnSpc>
                <a:spcPts val="2197"/>
              </a:lnSpc>
              <a:spcAft>
                <a:spcPts val="600"/>
              </a:spcAft>
              <a:buNone/>
            </a:pPr>
            <a:r>
              <a:rPr lang="en-US" sz="2100" b="1" dirty="0">
                <a:solidFill>
                  <a:srgbClr val="00B0F0"/>
                </a:solidFill>
                <a:latin typeface="+mj-lt"/>
                <a:ea typeface="Source Sans Pro SemiBold" pitchFamily="34" charset="-122"/>
              </a:rPr>
              <a:t>Transfers</a:t>
            </a:r>
            <a:endParaRPr lang="en-US" b="1" dirty="0">
              <a:solidFill>
                <a:srgbClr val="00B0F0"/>
              </a:solidFill>
              <a:latin typeface="+mj-lt"/>
            </a:endParaRPr>
          </a:p>
        </p:txBody>
      </p:sp>
      <p:sp>
        <p:nvSpPr>
          <p:cNvPr id="7" name="Object 6"/>
          <p:cNvSpPr/>
          <p:nvPr/>
        </p:nvSpPr>
        <p:spPr>
          <a:xfrm>
            <a:off x="2154015" y="2533955"/>
            <a:ext cx="7883967" cy="611162"/>
          </a:xfrm>
          <a:prstGeom prst="rect">
            <a:avLst/>
          </a:prstGeom>
          <a:noFill/>
        </p:spPr>
        <p:txBody>
          <a:bodyPr wrap="square" lIns="0" tIns="0" rIns="0" bIns="0" rtlCol="0" anchor="t"/>
          <a:lstStyle/>
          <a:p>
            <a:pPr algn="l">
              <a:lnSpc>
                <a:spcPts val="1796"/>
              </a:lnSpc>
              <a:spcAft>
                <a:spcPts val="600"/>
              </a:spcAft>
              <a:buNone/>
            </a:pPr>
            <a:r>
              <a:rPr lang="en-US" dirty="0">
                <a:solidFill>
                  <a:srgbClr val="004256"/>
                </a:solidFill>
                <a:latin typeface="Montserrat" pitchFamily="34" charset="0"/>
                <a:ea typeface="Montserrat" pitchFamily="34" charset="-122"/>
                <a:cs typeface="Montserrat" pitchFamily="34" charset="-120"/>
              </a:rPr>
              <a:t>The Gift Act excludes many kinds of transfers from the limitations on gifts.  </a:t>
            </a:r>
            <a:r>
              <a:rPr lang="en-US" i="1" dirty="0">
                <a:solidFill>
                  <a:srgbClr val="004256"/>
                </a:solidFill>
                <a:latin typeface="Montserrat" pitchFamily="34" charset="0"/>
                <a:ea typeface="Montserrat" pitchFamily="34" charset="-122"/>
                <a:cs typeface="Montserrat" pitchFamily="34" charset="-120"/>
              </a:rPr>
              <a:t>See</a:t>
            </a:r>
            <a:r>
              <a:rPr lang="en-US" dirty="0">
                <a:solidFill>
                  <a:srgbClr val="004256"/>
                </a:solidFill>
                <a:latin typeface="Montserrat" pitchFamily="34" charset="0"/>
                <a:ea typeface="Montserrat" pitchFamily="34" charset="-122"/>
                <a:cs typeface="Montserrat" pitchFamily="34" charset="-120"/>
              </a:rPr>
              <a:t> § 10-16B-2(B).</a:t>
            </a:r>
            <a:endParaRPr lang="en-US" dirty="0"/>
          </a:p>
        </p:txBody>
      </p:sp>
      <p:sp>
        <p:nvSpPr>
          <p:cNvPr id="8" name="Object 7"/>
          <p:cNvSpPr/>
          <p:nvPr/>
        </p:nvSpPr>
        <p:spPr>
          <a:xfrm>
            <a:off x="1953483" y="3509563"/>
            <a:ext cx="95988" cy="95988"/>
          </a:xfrm>
          <a:prstGeom prst="ellipse">
            <a:avLst/>
          </a:prstGeom>
          <a:solidFill>
            <a:srgbClr val="64C3FF"/>
          </a:solidFill>
        </p:spPr>
      </p:sp>
      <p:sp>
        <p:nvSpPr>
          <p:cNvPr id="9" name="Object 8"/>
          <p:cNvSpPr/>
          <p:nvPr/>
        </p:nvSpPr>
        <p:spPr>
          <a:xfrm>
            <a:off x="2154015" y="3443286"/>
            <a:ext cx="7883967" cy="228543"/>
          </a:xfrm>
          <a:prstGeom prst="rect">
            <a:avLst/>
          </a:prstGeom>
          <a:noFill/>
        </p:spPr>
        <p:txBody>
          <a:bodyPr wrap="square" lIns="0" tIns="0" rIns="0" bIns="0" rtlCol="0" anchor="t"/>
          <a:lstStyle/>
          <a:p>
            <a:pPr algn="l">
              <a:lnSpc>
                <a:spcPts val="2197"/>
              </a:lnSpc>
              <a:spcAft>
                <a:spcPts val="600"/>
              </a:spcAft>
              <a:buNone/>
            </a:pPr>
            <a:r>
              <a:rPr lang="en-US" sz="2100" b="1" dirty="0">
                <a:solidFill>
                  <a:srgbClr val="00B0F0"/>
                </a:solidFill>
                <a:latin typeface="+mj-lt"/>
                <a:ea typeface="Source Sans Pro SemiBold" pitchFamily="34" charset="-122"/>
              </a:rPr>
              <a:t>Technical Exclusions</a:t>
            </a:r>
            <a:endParaRPr lang="en-US" b="1" dirty="0">
              <a:solidFill>
                <a:srgbClr val="00B0F0"/>
              </a:solidFill>
              <a:latin typeface="+mj-lt"/>
            </a:endParaRPr>
          </a:p>
        </p:txBody>
      </p:sp>
      <p:sp>
        <p:nvSpPr>
          <p:cNvPr id="10" name="Object 9"/>
          <p:cNvSpPr/>
          <p:nvPr/>
        </p:nvSpPr>
        <p:spPr>
          <a:xfrm>
            <a:off x="2154015" y="3797192"/>
            <a:ext cx="7883967" cy="1295076"/>
          </a:xfrm>
          <a:prstGeom prst="rect">
            <a:avLst/>
          </a:prstGeom>
          <a:noFill/>
        </p:spPr>
        <p:txBody>
          <a:bodyPr wrap="square" lIns="0" tIns="0" rIns="0" bIns="0" rtlCol="0" anchor="t"/>
          <a:lstStyle/>
          <a:p>
            <a:pPr algn="l">
              <a:lnSpc>
                <a:spcPts val="1796"/>
              </a:lnSpc>
              <a:spcAft>
                <a:spcPts val="600"/>
              </a:spcAft>
              <a:buNone/>
            </a:pPr>
            <a:r>
              <a:rPr lang="en-US" dirty="0">
                <a:solidFill>
                  <a:srgbClr val="004256"/>
                </a:solidFill>
                <a:latin typeface="Montserrat" pitchFamily="34" charset="0"/>
                <a:ea typeface="Montserrat" pitchFamily="34" charset="-122"/>
                <a:cs typeface="Montserrat" pitchFamily="34" charset="-120"/>
              </a:rPr>
              <a:t>Check with the Legislative Counsel Service or the State Ethics Commission.  E.g., State Ethics Commission Advisory Opinion 2020-03 (concluding that Holtec’s provisions of flights and lodging to legislators visiting a Missouri nuclear plant is not a “gift” subject to the Gift Act’s limitations because it had an educational purpose).</a:t>
            </a:r>
            <a:endParaRPr lang="en-US" dirty="0"/>
          </a:p>
        </p:txBody>
      </p:sp>
      <p:sp>
        <p:nvSpPr>
          <p:cNvPr id="11" name="Object 5">
            <a:extLst>
              <a:ext uri="{FF2B5EF4-FFF2-40B4-BE49-F238E27FC236}">
                <a16:creationId xmlns:a16="http://schemas.microsoft.com/office/drawing/2014/main" id="{332AE0A2-7B7E-47C4-B840-9E11EE352013}"/>
              </a:ext>
            </a:extLst>
          </p:cNvPr>
          <p:cNvSpPr/>
          <p:nvPr/>
        </p:nvSpPr>
        <p:spPr>
          <a:xfrm>
            <a:off x="476131" y="6001599"/>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10-16B-2(B). </a:t>
            </a:r>
          </a:p>
        </p:txBody>
      </p:sp>
      <p:sp>
        <p:nvSpPr>
          <p:cNvPr id="12" name="TextBox 11">
            <a:extLst>
              <a:ext uri="{FF2B5EF4-FFF2-40B4-BE49-F238E27FC236}">
                <a16:creationId xmlns:a16="http://schemas.microsoft.com/office/drawing/2014/main" id="{359E4A0E-09D6-4969-B503-C794ABBED1AE}"/>
              </a:ext>
            </a:extLst>
          </p:cNvPr>
          <p:cNvSpPr txBox="1"/>
          <p:nvPr/>
        </p:nvSpPr>
        <p:spPr>
          <a:xfrm>
            <a:off x="11156415" y="6410437"/>
            <a:ext cx="1035585" cy="276999"/>
          </a:xfrm>
          <a:prstGeom prst="rect">
            <a:avLst/>
          </a:prstGeom>
          <a:noFill/>
        </p:spPr>
        <p:txBody>
          <a:bodyPr wrap="square" rtlCol="0">
            <a:spAutoFit/>
          </a:bodyPr>
          <a:lstStyle/>
          <a:p>
            <a:r>
              <a:rPr lang="en-US" sz="1200"/>
              <a:t>23 of 28</a:t>
            </a:r>
          </a:p>
        </p:txBody>
      </p:sp>
    </p:spTree>
    <p:extLst>
      <p:ext uri="{BB962C8B-B14F-4D97-AF65-F5344CB8AC3E}">
        <p14:creationId xmlns:p14="http://schemas.microsoft.com/office/powerpoint/2010/main" val="253737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GIFT RULES FOR LEGISLATORS</a:t>
            </a:r>
            <a:endParaRPr lang="en-US" dirty="0"/>
          </a:p>
        </p:txBody>
      </p:sp>
      <p:sp>
        <p:nvSpPr>
          <p:cNvPr id="6" name="Object 5"/>
          <p:cNvSpPr/>
          <p:nvPr/>
        </p:nvSpPr>
        <p:spPr>
          <a:xfrm>
            <a:off x="1484625" y="2040608"/>
            <a:ext cx="133317" cy="133317"/>
          </a:xfrm>
          <a:prstGeom prst="ellipse">
            <a:avLst/>
          </a:prstGeom>
          <a:solidFill>
            <a:srgbClr val="64C3FF"/>
          </a:solidFill>
        </p:spPr>
      </p:sp>
      <p:sp>
        <p:nvSpPr>
          <p:cNvPr id="7" name="Object 6"/>
          <p:cNvSpPr/>
          <p:nvPr/>
        </p:nvSpPr>
        <p:spPr>
          <a:xfrm>
            <a:off x="1809418" y="1928645"/>
            <a:ext cx="6484903" cy="278537"/>
          </a:xfrm>
          <a:prstGeom prst="rect">
            <a:avLst/>
          </a:prstGeom>
          <a:noFill/>
        </p:spPr>
        <p:txBody>
          <a:bodyPr wrap="square" lIns="0" tIns="0" rIns="0" bIns="0" rtlCol="0" anchor="t"/>
          <a:lstStyle/>
          <a:p>
            <a:pPr algn="l">
              <a:lnSpc>
                <a:spcPts val="2747"/>
              </a:lnSpc>
              <a:spcAft>
                <a:spcPts val="600"/>
              </a:spcAft>
              <a:buNone/>
            </a:pPr>
            <a:r>
              <a:rPr lang="en-US" sz="2600" b="1" dirty="0">
                <a:solidFill>
                  <a:srgbClr val="00B0F0"/>
                </a:solidFill>
                <a:latin typeface="+mj-lt"/>
                <a:ea typeface="Source Sans Pro SemiBold" pitchFamily="34" charset="-122"/>
                <a:cs typeface="Source Sans Pro SemiBold" pitchFamily="34" charset="-120"/>
              </a:rPr>
              <a:t>Accepting or Requesting</a:t>
            </a:r>
            <a:endParaRPr lang="en-US" b="1" dirty="0">
              <a:solidFill>
                <a:srgbClr val="00B0F0"/>
              </a:solidFill>
              <a:latin typeface="+mj-lt"/>
            </a:endParaRPr>
          </a:p>
        </p:txBody>
      </p:sp>
      <p:sp>
        <p:nvSpPr>
          <p:cNvPr id="8" name="Object 7"/>
          <p:cNvSpPr/>
          <p:nvPr/>
        </p:nvSpPr>
        <p:spPr>
          <a:xfrm>
            <a:off x="1844291" y="2276533"/>
            <a:ext cx="9439794" cy="1052440"/>
          </a:xfrm>
          <a:prstGeom prst="rect">
            <a:avLst/>
          </a:prstGeom>
          <a:noFill/>
        </p:spPr>
        <p:txBody>
          <a:bodyPr wrap="square" lIns="0" tIns="0" rIns="0" bIns="0" rtlCol="0" anchor="t"/>
          <a:lstStyle/>
          <a:p>
            <a:pPr algn="l">
              <a:lnSpc>
                <a:spcPts val="2268"/>
              </a:lnSpc>
              <a:spcAft>
                <a:spcPts val="600"/>
              </a:spcAft>
              <a:buNone/>
            </a:pPr>
            <a:r>
              <a:rPr lang="en-US" dirty="0">
                <a:solidFill>
                  <a:srgbClr val="004256"/>
                </a:solidFill>
                <a:latin typeface="Montserrat" pitchFamily="34" charset="0"/>
                <a:ea typeface="Montserrat" pitchFamily="34" charset="-122"/>
                <a:cs typeface="Montserrat" pitchFamily="34" charset="-120"/>
              </a:rPr>
              <a:t>No legislator, public officer or employee may request or receive an honorarium for a speech or service rendered that relates to the performance of public duties.</a:t>
            </a:r>
            <a:endParaRPr lang="en-US" dirty="0"/>
          </a:p>
        </p:txBody>
      </p:sp>
      <p:sp>
        <p:nvSpPr>
          <p:cNvPr id="9" name="Object 8"/>
          <p:cNvSpPr/>
          <p:nvPr/>
        </p:nvSpPr>
        <p:spPr>
          <a:xfrm>
            <a:off x="1498938" y="3501609"/>
            <a:ext cx="133317" cy="133317"/>
          </a:xfrm>
          <a:prstGeom prst="ellipse">
            <a:avLst/>
          </a:prstGeom>
          <a:solidFill>
            <a:srgbClr val="64C3FF"/>
          </a:solidFill>
        </p:spPr>
      </p:sp>
      <p:sp>
        <p:nvSpPr>
          <p:cNvPr id="10" name="Object 9"/>
          <p:cNvSpPr/>
          <p:nvPr/>
        </p:nvSpPr>
        <p:spPr>
          <a:xfrm>
            <a:off x="1809418" y="3429000"/>
            <a:ext cx="6484903" cy="278537"/>
          </a:xfrm>
          <a:prstGeom prst="rect">
            <a:avLst/>
          </a:prstGeom>
          <a:noFill/>
        </p:spPr>
        <p:txBody>
          <a:bodyPr wrap="square" lIns="0" tIns="0" rIns="0" bIns="0" rtlCol="0" anchor="t"/>
          <a:lstStyle/>
          <a:p>
            <a:pPr algn="l">
              <a:lnSpc>
                <a:spcPts val="2747"/>
              </a:lnSpc>
              <a:spcAft>
                <a:spcPts val="600"/>
              </a:spcAft>
              <a:buNone/>
            </a:pPr>
            <a:r>
              <a:rPr lang="en-US" sz="2600" b="1" dirty="0">
                <a:solidFill>
                  <a:srgbClr val="00B0F0"/>
                </a:solidFill>
                <a:latin typeface="+mj-lt"/>
                <a:ea typeface="Source Sans Pro SemiBold" pitchFamily="34" charset="-122"/>
                <a:cs typeface="Source Sans Pro SemiBold" pitchFamily="34" charset="-120"/>
              </a:rPr>
              <a:t>Definition</a:t>
            </a:r>
            <a:endParaRPr lang="en-US" b="1" dirty="0">
              <a:solidFill>
                <a:srgbClr val="00B0F0"/>
              </a:solidFill>
              <a:latin typeface="+mj-lt"/>
            </a:endParaRPr>
          </a:p>
        </p:txBody>
      </p:sp>
      <p:sp>
        <p:nvSpPr>
          <p:cNvPr id="11" name="Object 10"/>
          <p:cNvSpPr/>
          <p:nvPr/>
        </p:nvSpPr>
        <p:spPr>
          <a:xfrm>
            <a:off x="1844290" y="3827207"/>
            <a:ext cx="9439793" cy="1807136"/>
          </a:xfrm>
          <a:prstGeom prst="rect">
            <a:avLst/>
          </a:prstGeom>
          <a:noFill/>
        </p:spPr>
        <p:txBody>
          <a:bodyPr wrap="square" lIns="0" tIns="0" rIns="0" bIns="0" rtlCol="0" anchor="t"/>
          <a:lstStyle/>
          <a:p>
            <a:pPr algn="l">
              <a:lnSpc>
                <a:spcPts val="2268"/>
              </a:lnSpc>
              <a:spcAft>
                <a:spcPts val="600"/>
              </a:spcAft>
              <a:buNone/>
            </a:pPr>
            <a:r>
              <a:rPr lang="en-US" dirty="0">
                <a:solidFill>
                  <a:srgbClr val="004256"/>
                </a:solidFill>
                <a:latin typeface="Montserrat" pitchFamily="34" charset="0"/>
                <a:ea typeface="Montserrat" pitchFamily="34" charset="-122"/>
                <a:cs typeface="Montserrat" pitchFamily="34" charset="-120"/>
              </a:rPr>
              <a:t>“Honorarium” means payment of money, or any other thing of value in excess of one hundred dollars ($100), but does not include reasonable reimbursement for meals, lodging or actual travel expenses incurred in making the speech or rendering the service, or payment or compensation for services rendered in the normal course of a private business pursuit.</a:t>
            </a:r>
            <a:endParaRPr lang="en-US" dirty="0"/>
          </a:p>
        </p:txBody>
      </p:sp>
      <p:sp>
        <p:nvSpPr>
          <p:cNvPr id="15" name="Object 3">
            <a:extLst>
              <a:ext uri="{FF2B5EF4-FFF2-40B4-BE49-F238E27FC236}">
                <a16:creationId xmlns:a16="http://schemas.microsoft.com/office/drawing/2014/main" id="{036A50EF-EDDE-4E31-A234-8182B40C9CFB}"/>
              </a:ext>
            </a:extLst>
          </p:cNvPr>
          <p:cNvSpPr/>
          <p:nvPr/>
        </p:nvSpPr>
        <p:spPr>
          <a:xfrm>
            <a:off x="571357" y="1223657"/>
            <a:ext cx="11046238" cy="195214"/>
          </a:xfrm>
          <a:prstGeom prst="rect">
            <a:avLst/>
          </a:prstGeom>
          <a:noFill/>
        </p:spPr>
        <p:txBody>
          <a:bodyPr wrap="square" lIns="0" tIns="0" rIns="0" bIns="0" rtlCol="0" anchor="t"/>
          <a:lstStyle/>
          <a:p>
            <a:pPr algn="ctr">
              <a:lnSpc>
                <a:spcPts val="2363"/>
              </a:lnSpc>
              <a:spcAft>
                <a:spcPts val="600"/>
              </a:spcAft>
              <a:buNone/>
            </a:pPr>
            <a:r>
              <a:rPr lang="en-US" sz="1900" b="1" dirty="0">
                <a:solidFill>
                  <a:srgbClr val="444444">
                    <a:alpha val="80000"/>
                  </a:srgbClr>
                </a:solidFill>
                <a:latin typeface="Montserrat" pitchFamily="34" charset="0"/>
                <a:ea typeface="Montserrat" pitchFamily="34" charset="-122"/>
                <a:cs typeface="Montserrat" pitchFamily="34" charset="-120"/>
              </a:rPr>
              <a:t>(3 of 3): Honoraria</a:t>
            </a:r>
            <a:endParaRPr lang="en-US" dirty="0"/>
          </a:p>
        </p:txBody>
      </p:sp>
      <p:sp>
        <p:nvSpPr>
          <p:cNvPr id="13" name="Object 5">
            <a:extLst>
              <a:ext uri="{FF2B5EF4-FFF2-40B4-BE49-F238E27FC236}">
                <a16:creationId xmlns:a16="http://schemas.microsoft.com/office/drawing/2014/main" id="{E0C4C513-BB31-43E4-99A0-9EB65BDBC5FA}"/>
              </a:ext>
            </a:extLst>
          </p:cNvPr>
          <p:cNvSpPr/>
          <p:nvPr/>
        </p:nvSpPr>
        <p:spPr>
          <a:xfrm>
            <a:off x="476131" y="6001599"/>
            <a:ext cx="11236690" cy="408838"/>
          </a:xfrm>
          <a:prstGeom prst="rect">
            <a:avLst/>
          </a:prstGeom>
          <a:noFill/>
          <a:ln w="50800">
            <a:solidFill>
              <a:srgbClr val="64C3FF"/>
            </a:solidFill>
            <a:prstDash val="solid"/>
            <a:miter lim="800000"/>
          </a:ln>
        </p:spPr>
        <p:txBody>
          <a:bodyPr/>
          <a:lstStyle/>
          <a:p>
            <a:r>
              <a:rPr lang="en-US" sz="1600" dirty="0">
                <a:latin typeface="Montserrat" panose="020B0604020202020204" charset="0"/>
              </a:rPr>
              <a:t>Citation: NMSA 1978, § 10-16-4.1. </a:t>
            </a:r>
          </a:p>
        </p:txBody>
      </p:sp>
      <p:sp>
        <p:nvSpPr>
          <p:cNvPr id="12" name="TextBox 11">
            <a:extLst>
              <a:ext uri="{FF2B5EF4-FFF2-40B4-BE49-F238E27FC236}">
                <a16:creationId xmlns:a16="http://schemas.microsoft.com/office/drawing/2014/main" id="{9957C715-CAC8-4859-AD94-C3E5C4D15816}"/>
              </a:ext>
            </a:extLst>
          </p:cNvPr>
          <p:cNvSpPr txBox="1"/>
          <p:nvPr/>
        </p:nvSpPr>
        <p:spPr>
          <a:xfrm>
            <a:off x="11156415" y="6410437"/>
            <a:ext cx="1035585" cy="276999"/>
          </a:xfrm>
          <a:prstGeom prst="rect">
            <a:avLst/>
          </a:prstGeom>
          <a:noFill/>
        </p:spPr>
        <p:txBody>
          <a:bodyPr wrap="square" rtlCol="0">
            <a:spAutoFit/>
          </a:bodyPr>
          <a:lstStyle/>
          <a:p>
            <a:r>
              <a:rPr lang="en-US" sz="1200"/>
              <a:t>24 of 28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9">
    <p:bg>
      <p:bgPr>
        <a:solidFill>
          <a:srgbClr val="105E7A"/>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2800" b="1" kern="0" spc="220" dirty="0">
                <a:solidFill>
                  <a:srgbClr val="FFFFFF"/>
                </a:solidFill>
                <a:latin typeface="Montserrat" pitchFamily="34" charset="0"/>
                <a:ea typeface="Montserrat" pitchFamily="34" charset="-122"/>
                <a:cs typeface="Montserrat" pitchFamily="34" charset="-120"/>
              </a:rPr>
              <a:t>FINANCIAL DISCLOSURE RULES FOR LEGISLATORS​</a:t>
            </a:r>
            <a:endParaRPr lang="en-US" sz="1400" dirty="0"/>
          </a:p>
        </p:txBody>
      </p:sp>
      <p:sp>
        <p:nvSpPr>
          <p:cNvPr id="4" name="Object 3"/>
          <p:cNvSpPr/>
          <p:nvPr/>
        </p:nvSpPr>
        <p:spPr>
          <a:xfrm>
            <a:off x="3278221" y="1284468"/>
            <a:ext cx="5622587" cy="627293"/>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20B0604020202020204" charset="0"/>
                <a:ea typeface="Source Sans Pro SemiBold" pitchFamily="34" charset="-122"/>
                <a:cs typeface="Source Sans Pro SemiBold" pitchFamily="34" charset="-120"/>
              </a:rPr>
              <a:t>(1 of 2): The Financial Disclosure</a:t>
            </a:r>
            <a:endParaRPr lang="en-US" dirty="0">
              <a:latin typeface="Montserrat" panose="020B0604020202020204" charset="0"/>
            </a:endParaRPr>
          </a:p>
        </p:txBody>
      </p:sp>
      <p:sp>
        <p:nvSpPr>
          <p:cNvPr id="5" name="Object 4"/>
          <p:cNvSpPr/>
          <p:nvPr/>
        </p:nvSpPr>
        <p:spPr>
          <a:xfrm>
            <a:off x="775197" y="2086843"/>
            <a:ext cx="11127990" cy="2621343"/>
          </a:xfrm>
          <a:prstGeom prst="rect">
            <a:avLst/>
          </a:prstGeom>
          <a:solidFill>
            <a:srgbClr val="105E7A"/>
          </a:solidFill>
        </p:spPr>
        <p:txBody>
          <a:bodyPr wrap="square" lIns="0" tIns="0" rIns="0" bIns="0" rtlCol="0" anchor="t"/>
          <a:lstStyle/>
          <a:p>
            <a:pPr marL="457200" indent="-457200" algn="l">
              <a:spcAft>
                <a:spcPts val="1200"/>
              </a:spcAft>
              <a:buFont typeface="Arial" panose="020B0604020202020204" pitchFamily="34" charset="0"/>
              <a:buChar char="•"/>
            </a:pPr>
            <a:r>
              <a:rPr lang="en-US" sz="2600" dirty="0">
                <a:solidFill>
                  <a:srgbClr val="FFFFFF"/>
                </a:solidFill>
                <a:latin typeface="Montserrat" panose="020B0604020202020204" charset="0"/>
                <a:ea typeface="Source Sans Pro SemiBold" pitchFamily="34" charset="-122"/>
                <a:cs typeface="Source Sans Pro SemiBold" pitchFamily="34" charset="-120"/>
              </a:rPr>
              <a:t>Must be filed with the Secretary of State every January</a:t>
            </a:r>
          </a:p>
          <a:p>
            <a:pPr marL="457200" indent="-457200" algn="l">
              <a:spcAft>
                <a:spcPts val="1200"/>
              </a:spcAft>
              <a:buFont typeface="Arial" panose="020B0604020202020204" pitchFamily="34" charset="0"/>
              <a:buChar char="•"/>
            </a:pPr>
            <a:r>
              <a:rPr lang="en-US" sz="2600" dirty="0">
                <a:solidFill>
                  <a:srgbClr val="FFFFFF"/>
                </a:solidFill>
                <a:latin typeface="Montserrat" panose="020B0604020202020204" charset="0"/>
                <a:ea typeface="Source Sans Pro SemiBold" pitchFamily="34" charset="-122"/>
                <a:cs typeface="Source Sans Pro SemiBold" pitchFamily="34" charset="-120"/>
              </a:rPr>
              <a:t>Updated financial disclosure due every January during your term of service</a:t>
            </a:r>
          </a:p>
          <a:p>
            <a:pPr marL="457200" indent="-457200" algn="l">
              <a:spcAft>
                <a:spcPts val="1200"/>
              </a:spcAft>
              <a:buFont typeface="Arial" panose="020B0604020202020204" pitchFamily="34" charset="0"/>
              <a:buChar char="•"/>
            </a:pPr>
            <a:r>
              <a:rPr lang="en-US" sz="2600" dirty="0">
                <a:solidFill>
                  <a:srgbClr val="FFFFFF"/>
                </a:solidFill>
                <a:latin typeface="Montserrat" panose="020B0604020202020204" charset="0"/>
                <a:ea typeface="Source Sans Pro SemiBold" pitchFamily="34" charset="-122"/>
                <a:cs typeface="Source Sans Pro SemiBold" pitchFamily="34" charset="-120"/>
              </a:rPr>
              <a:t>You must provide information about yourself and your spouse.</a:t>
            </a:r>
          </a:p>
        </p:txBody>
      </p:sp>
      <p:sp>
        <p:nvSpPr>
          <p:cNvPr id="6" name="Object 5">
            <a:extLst>
              <a:ext uri="{FF2B5EF4-FFF2-40B4-BE49-F238E27FC236}">
                <a16:creationId xmlns:a16="http://schemas.microsoft.com/office/drawing/2014/main" id="{67C9D20E-B7D7-414E-B4FA-9A1273C4A2C9}"/>
              </a:ext>
            </a:extLst>
          </p:cNvPr>
          <p:cNvSpPr/>
          <p:nvPr/>
        </p:nvSpPr>
        <p:spPr>
          <a:xfrm>
            <a:off x="476131" y="6001599"/>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NMSA 1978, § 10-16A-3. </a:t>
            </a:r>
          </a:p>
        </p:txBody>
      </p:sp>
      <p:sp>
        <p:nvSpPr>
          <p:cNvPr id="7" name="TextBox 6">
            <a:extLst>
              <a:ext uri="{FF2B5EF4-FFF2-40B4-BE49-F238E27FC236}">
                <a16:creationId xmlns:a16="http://schemas.microsoft.com/office/drawing/2014/main" id="{D5A1FA1D-2DFE-43D8-9C2A-D32A95F08124}"/>
              </a:ext>
            </a:extLst>
          </p:cNvPr>
          <p:cNvSpPr txBox="1"/>
          <p:nvPr/>
        </p:nvSpPr>
        <p:spPr>
          <a:xfrm>
            <a:off x="11156415" y="6410437"/>
            <a:ext cx="1035585" cy="276999"/>
          </a:xfrm>
          <a:prstGeom prst="rect">
            <a:avLst/>
          </a:prstGeom>
          <a:noFill/>
        </p:spPr>
        <p:txBody>
          <a:bodyPr wrap="square" rtlCol="0">
            <a:spAutoFit/>
          </a:bodyPr>
          <a:lstStyle/>
          <a:p>
            <a:r>
              <a:rPr lang="en-US" sz="1200"/>
              <a:t>25 of 28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5E7A"/>
        </a:solidFill>
        <a:effectLst/>
      </p:bgPr>
    </p:bg>
    <p:spTree>
      <p:nvGrpSpPr>
        <p:cNvPr id="1" name=""/>
        <p:cNvGrpSpPr/>
        <p:nvPr/>
      </p:nvGrpSpPr>
      <p:grpSpPr>
        <a:xfrm>
          <a:off x="0" y="0"/>
          <a:ext cx="0" cy="0"/>
          <a:chOff x="0" y="0"/>
          <a:chExt cx="0" cy="0"/>
        </a:xfrm>
      </p:grpSpPr>
      <p:sp>
        <p:nvSpPr>
          <p:cNvPr id="2" name="Object 1"/>
          <p:cNvSpPr/>
          <p:nvPr/>
        </p:nvSpPr>
        <p:spPr>
          <a:xfrm>
            <a:off x="5618344" y="867043"/>
            <a:ext cx="952262" cy="47613"/>
          </a:xfrm>
          <a:prstGeom prst="rect">
            <a:avLst/>
          </a:prstGeom>
          <a:solidFill>
            <a:srgbClr val="FFFFFF"/>
          </a:solidFill>
        </p:spPr>
      </p:sp>
      <p:sp>
        <p:nvSpPr>
          <p:cNvPr id="3" name="Object 2"/>
          <p:cNvSpPr/>
          <p:nvPr/>
        </p:nvSpPr>
        <p:spPr>
          <a:xfrm>
            <a:off x="95225" y="319274"/>
            <a:ext cx="11998500" cy="328530"/>
          </a:xfrm>
          <a:prstGeom prst="rect">
            <a:avLst/>
          </a:prstGeom>
          <a:noFill/>
        </p:spPr>
        <p:txBody>
          <a:bodyPr wrap="square" lIns="0" tIns="0" rIns="0" bIns="0" rtlCol="0" anchor="t"/>
          <a:lstStyle/>
          <a:p>
            <a:pPr algn="ctr">
              <a:lnSpc>
                <a:spcPts val="3307"/>
              </a:lnSpc>
              <a:spcAft>
                <a:spcPts val="600"/>
              </a:spcAft>
              <a:buNone/>
            </a:pPr>
            <a:r>
              <a:rPr lang="en-US" sz="2800" b="1" kern="0" spc="220" dirty="0">
                <a:solidFill>
                  <a:srgbClr val="FFFFFF"/>
                </a:solidFill>
                <a:latin typeface="Montserrat" pitchFamily="34" charset="0"/>
                <a:ea typeface="Montserrat" pitchFamily="34" charset="-122"/>
                <a:cs typeface="Montserrat" pitchFamily="34" charset="-120"/>
              </a:rPr>
              <a:t>FINANCIAL DISCLOSURE RULES FOR LEGISLATORS​</a:t>
            </a:r>
            <a:endParaRPr lang="en-US" sz="1400" dirty="0"/>
          </a:p>
        </p:txBody>
      </p:sp>
      <p:sp>
        <p:nvSpPr>
          <p:cNvPr id="4" name="Object 3"/>
          <p:cNvSpPr/>
          <p:nvPr/>
        </p:nvSpPr>
        <p:spPr>
          <a:xfrm>
            <a:off x="2993173" y="1030337"/>
            <a:ext cx="7154865" cy="418035"/>
          </a:xfrm>
          <a:prstGeom prst="rect">
            <a:avLst/>
          </a:prstGeom>
          <a:noFill/>
        </p:spPr>
        <p:txBody>
          <a:bodyPr wrap="square" lIns="0" tIns="0" rIns="0" bIns="0" rtlCol="0" anchor="t"/>
          <a:lstStyle/>
          <a:p>
            <a:pPr algn="ctr">
              <a:lnSpc>
                <a:spcPts val="2747"/>
              </a:lnSpc>
              <a:spcAft>
                <a:spcPts val="600"/>
              </a:spcAft>
              <a:buNone/>
            </a:pPr>
            <a:r>
              <a:rPr lang="en-US" sz="2600" dirty="0">
                <a:solidFill>
                  <a:srgbClr val="FFFFFF"/>
                </a:solidFill>
                <a:latin typeface="Montserrat" panose="020B0604020202020204" charset="0"/>
                <a:ea typeface="Source Sans Pro SemiBold" pitchFamily="34" charset="-122"/>
                <a:cs typeface="Source Sans Pro SemiBold" pitchFamily="34" charset="-120"/>
              </a:rPr>
              <a:t>(2 of 2): Content of Financial Disclosure</a:t>
            </a:r>
            <a:endParaRPr lang="en-US" dirty="0">
              <a:latin typeface="Montserrat" panose="020B0604020202020204" charset="0"/>
            </a:endParaRPr>
          </a:p>
        </p:txBody>
      </p:sp>
      <p:sp>
        <p:nvSpPr>
          <p:cNvPr id="5" name="Object 4"/>
          <p:cNvSpPr/>
          <p:nvPr/>
        </p:nvSpPr>
        <p:spPr>
          <a:xfrm>
            <a:off x="530480" y="1448371"/>
            <a:ext cx="11127990" cy="4699041"/>
          </a:xfrm>
          <a:prstGeom prst="rect">
            <a:avLst/>
          </a:prstGeom>
          <a:noFill/>
        </p:spPr>
        <p:txBody>
          <a:bodyPr wrap="square" lIns="0" tIns="0" rIns="0" bIns="0" rtlCol="0" anchor="t"/>
          <a:lstStyle/>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Name, mailing address, residence address of the filer</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Employer and position held</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Sources of gross income above $5,000</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742950" marR="0" lvl="1" indent="-285750">
              <a:spcAft>
                <a:spcPts val="600"/>
              </a:spcAft>
              <a:buFont typeface="Courier New" panose="02070309020205020404" pitchFamily="49" charset="0"/>
              <a:buChar char="o"/>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Need only disclose category of source ( “oil and gas” is enough; “Marathon Petroleum” allowed but not required)</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742950" marR="0" lvl="1" indent="-285750">
              <a:spcAft>
                <a:spcPts val="600"/>
              </a:spcAft>
              <a:buFont typeface="Courier New" panose="02070309020205020404" pitchFamily="49" charset="0"/>
              <a:buChar char="o"/>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Area of specialization must be disclosed if source of income is a law practice or consulting firm.</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Real estate holdings</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742950" marR="0" lvl="1" indent="-285750">
              <a:spcAft>
                <a:spcPts val="600"/>
              </a:spcAft>
              <a:buFont typeface="Courier New" panose="02070309020205020404" pitchFamily="49" charset="0"/>
              <a:buChar char="o"/>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Type: e.g., “</a:t>
            </a:r>
            <a:r>
              <a:rPr lang="en-US" sz="1600">
                <a:solidFill>
                  <a:schemeClr val="bg1"/>
                </a:solidFill>
                <a:effectLst/>
                <a:latin typeface="Montserrat" panose="020B0604020202020204" charset="0"/>
                <a:ea typeface="Times New Roman" panose="02020603050405020304" pitchFamily="18" charset="0"/>
                <a:cs typeface="Quire Sans" panose="020B0502040400020003" pitchFamily="34" charset="0"/>
              </a:rPr>
              <a:t>ranch” or “</a:t>
            </a: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rental house”</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742950" marR="0" lvl="1" indent="-285750">
              <a:spcAft>
                <a:spcPts val="600"/>
              </a:spcAft>
              <a:buFont typeface="Courier New" panose="02070309020205020404" pitchFamily="49" charset="0"/>
              <a:buChar char="o"/>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County where the property is located</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New Mexico business interests above $10,000 not otherwise listed</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Memberships on boards of for-profit businesses</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New Mexico professional licenses held</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Each state agency to which you sold goods or services in excess of $5,000</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600" dirty="0">
                <a:solidFill>
                  <a:schemeClr val="bg1"/>
                </a:solidFill>
                <a:effectLst/>
                <a:latin typeface="Montserrat" panose="020B0604020202020204" charset="0"/>
                <a:ea typeface="Times New Roman" panose="02020603050405020304" pitchFamily="18" charset="0"/>
                <a:cs typeface="Quire Sans" panose="020B0502040400020003" pitchFamily="34" charset="0"/>
              </a:rPr>
              <a:t>Each state agency, other than a court, before which you represented or assisted a client</a:t>
            </a:r>
            <a:r>
              <a:rPr lang="en-US" sz="1600">
                <a:solidFill>
                  <a:schemeClr val="bg1"/>
                </a:solidFill>
                <a:effectLst/>
                <a:latin typeface="Montserrat" panose="020B0604020202020204" charset="0"/>
                <a:ea typeface="Times New Roman" panose="02020603050405020304" pitchFamily="18" charset="0"/>
                <a:cs typeface="Quire Sans" panose="020B0502040400020003" pitchFamily="34" charset="0"/>
              </a:rPr>
              <a:t> in the course of employment</a:t>
            </a:r>
            <a:endParaRPr lang="en-US" sz="1600" dirty="0">
              <a:solidFill>
                <a:schemeClr val="bg1"/>
              </a:solidFill>
              <a:effectLst/>
              <a:latin typeface="Montserrat" panose="020B0604020202020204" charset="0"/>
              <a:ea typeface="Times New Roman" panose="02020603050405020304" pitchFamily="18" charset="0"/>
              <a:cs typeface="Times New Roman" panose="02020603050405020304" pitchFamily="18" charset="0"/>
            </a:endParaRPr>
          </a:p>
        </p:txBody>
      </p:sp>
      <p:sp>
        <p:nvSpPr>
          <p:cNvPr id="6" name="Object 5">
            <a:extLst>
              <a:ext uri="{FF2B5EF4-FFF2-40B4-BE49-F238E27FC236}">
                <a16:creationId xmlns:a16="http://schemas.microsoft.com/office/drawing/2014/main" id="{F66C91C8-2E26-4566-A1B2-E77CA3352E37}"/>
              </a:ext>
            </a:extLst>
          </p:cNvPr>
          <p:cNvSpPr/>
          <p:nvPr/>
        </p:nvSpPr>
        <p:spPr>
          <a:xfrm>
            <a:off x="301033" y="6304111"/>
            <a:ext cx="11236690" cy="408838"/>
          </a:xfrm>
          <a:prstGeom prst="rect">
            <a:avLst/>
          </a:prstGeom>
          <a:noFill/>
          <a:ln w="50800">
            <a:solidFill>
              <a:srgbClr val="64C3FF"/>
            </a:solidFill>
            <a:prstDash val="solid"/>
            <a:miter lim="800000"/>
          </a:ln>
        </p:spPr>
        <p:txBody>
          <a:bodyPr/>
          <a:lstStyle/>
          <a:p>
            <a:r>
              <a:rPr lang="en-US" sz="1600" dirty="0">
                <a:solidFill>
                  <a:schemeClr val="bg1"/>
                </a:solidFill>
                <a:latin typeface="Montserrat" panose="020B0604020202020204" charset="0"/>
              </a:rPr>
              <a:t>Citation: NMSA 1978, § 10-16A-3. </a:t>
            </a:r>
          </a:p>
        </p:txBody>
      </p:sp>
      <p:sp>
        <p:nvSpPr>
          <p:cNvPr id="7" name="TextBox 6">
            <a:extLst>
              <a:ext uri="{FF2B5EF4-FFF2-40B4-BE49-F238E27FC236}">
                <a16:creationId xmlns:a16="http://schemas.microsoft.com/office/drawing/2014/main" id="{E06ED1E2-65FC-4828-B8F1-CFC7CDBF4987}"/>
              </a:ext>
            </a:extLst>
          </p:cNvPr>
          <p:cNvSpPr txBox="1"/>
          <p:nvPr/>
        </p:nvSpPr>
        <p:spPr>
          <a:xfrm>
            <a:off x="11156415" y="6410437"/>
            <a:ext cx="1035585" cy="276999"/>
          </a:xfrm>
          <a:prstGeom prst="rect">
            <a:avLst/>
          </a:prstGeom>
          <a:noFill/>
        </p:spPr>
        <p:txBody>
          <a:bodyPr wrap="square" rtlCol="0">
            <a:spAutoFit/>
          </a:bodyPr>
          <a:lstStyle/>
          <a:p>
            <a:r>
              <a:rPr lang="en-US" sz="1200"/>
              <a:t>26 of 28</a:t>
            </a:r>
          </a:p>
        </p:txBody>
      </p:sp>
    </p:spTree>
    <p:extLst>
      <p:ext uri="{BB962C8B-B14F-4D97-AF65-F5344CB8AC3E}">
        <p14:creationId xmlns:p14="http://schemas.microsoft.com/office/powerpoint/2010/main" val="57538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Resources on the Ethics Laws​</a:t>
            </a:r>
            <a:endParaRPr lang="en-US" dirty="0"/>
          </a:p>
        </p:txBody>
      </p:sp>
      <p:sp>
        <p:nvSpPr>
          <p:cNvPr id="4" name="Object 3"/>
          <p:cNvSpPr/>
          <p:nvPr/>
        </p:nvSpPr>
        <p:spPr>
          <a:xfrm>
            <a:off x="2237813" y="2764389"/>
            <a:ext cx="133317" cy="133317"/>
          </a:xfrm>
          <a:prstGeom prst="ellipse">
            <a:avLst/>
          </a:prstGeom>
          <a:solidFill>
            <a:srgbClr val="64C3FF"/>
          </a:solidFill>
        </p:spPr>
      </p:sp>
      <p:sp>
        <p:nvSpPr>
          <p:cNvPr id="5" name="Object 4"/>
          <p:cNvSpPr/>
          <p:nvPr/>
        </p:nvSpPr>
        <p:spPr>
          <a:xfrm>
            <a:off x="2513971" y="2673995"/>
            <a:ext cx="7818070" cy="976049"/>
          </a:xfrm>
          <a:prstGeom prst="rect">
            <a:avLst/>
          </a:prstGeom>
          <a:noFill/>
        </p:spPr>
        <p:txBody>
          <a:bodyPr wrap="square" lIns="0" tIns="0" rIns="0" bIns="0" rtlCol="0" anchor="t"/>
          <a:lstStyle/>
          <a:p>
            <a:pPr algn="l">
              <a:lnSpc>
                <a:spcPts val="2747"/>
              </a:lnSpc>
              <a:spcAft>
                <a:spcPts val="600"/>
              </a:spcAft>
              <a:buNone/>
            </a:pPr>
            <a:r>
              <a:rPr lang="en-US" sz="2600" i="1" dirty="0">
                <a:solidFill>
                  <a:srgbClr val="0070C0"/>
                </a:solidFill>
                <a:ea typeface="Source Sans Pro SemiBold" pitchFamily="34" charset="-122"/>
                <a:cs typeface="Source Sans Pro SemiBold" pitchFamily="34" charset="-120"/>
                <a:hlinkClick r:id="rId3">
                  <a:extLst>
                    <a:ext uri="{A12FA001-AC4F-418D-AE19-62706E023703}">
                      <ahyp:hlinkClr xmlns:ahyp="http://schemas.microsoft.com/office/drawing/2018/hyperlinkcolor" val="tx"/>
                    </a:ext>
                  </a:extLst>
                </a:hlinkClick>
              </a:rPr>
              <a:t>Governmental Conduct Act Compliance Guide</a:t>
            </a:r>
            <a:r>
              <a:rPr lang="en-US" sz="2600" i="1" dirty="0">
                <a:ea typeface="Source Sans Pro SemiBold" pitchFamily="34" charset="-122"/>
                <a:cs typeface="Source Sans Pro SemiBold" pitchFamily="34" charset="-120"/>
              </a:rPr>
              <a:t> </a:t>
            </a:r>
            <a:r>
              <a:rPr lang="en-US" sz="2600" dirty="0">
                <a:ea typeface="Source Sans Pro SemiBold" pitchFamily="34" charset="-122"/>
                <a:cs typeface="Source Sans Pro SemiBold" pitchFamily="34" charset="-120"/>
              </a:rPr>
              <a:t>(N.M. Att’y Gen., 2015).​​</a:t>
            </a:r>
          </a:p>
          <a:p>
            <a:pPr algn="l">
              <a:lnSpc>
                <a:spcPts val="2747"/>
              </a:lnSpc>
              <a:spcAft>
                <a:spcPts val="600"/>
              </a:spcAft>
              <a:buNone/>
            </a:pPr>
            <a:endParaRPr lang="en-US" dirty="0"/>
          </a:p>
        </p:txBody>
      </p:sp>
      <p:sp>
        <p:nvSpPr>
          <p:cNvPr id="6" name="Object 5"/>
          <p:cNvSpPr/>
          <p:nvPr/>
        </p:nvSpPr>
        <p:spPr>
          <a:xfrm>
            <a:off x="2237815" y="4165622"/>
            <a:ext cx="133317" cy="133317"/>
          </a:xfrm>
          <a:prstGeom prst="ellipse">
            <a:avLst/>
          </a:prstGeom>
          <a:solidFill>
            <a:srgbClr val="64C3FF"/>
          </a:solidFill>
        </p:spPr>
      </p:sp>
      <p:sp>
        <p:nvSpPr>
          <p:cNvPr id="7" name="Object 6"/>
          <p:cNvSpPr/>
          <p:nvPr/>
        </p:nvSpPr>
        <p:spPr>
          <a:xfrm>
            <a:off x="2513971" y="4065612"/>
            <a:ext cx="7818070" cy="976049"/>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ea typeface="Source Sans Pro SemiBold" pitchFamily="34" charset="-122"/>
                <a:cs typeface="Source Sans Pro SemiBold" pitchFamily="34" charset="-120"/>
              </a:rPr>
              <a:t>State Ethics Commission’s Model Code of Ethics: 1.8.4 NMAC (forthcoming Dec. </a:t>
            </a:r>
            <a:r>
              <a:rPr lang="en-US" sz="2600">
                <a:solidFill>
                  <a:srgbClr val="004256"/>
                </a:solidFill>
                <a:ea typeface="Source Sans Pro SemiBold" pitchFamily="34" charset="-122"/>
                <a:cs typeface="Source Sans Pro SemiBold" pitchFamily="34" charset="-120"/>
              </a:rPr>
              <a:t>24, 2020).</a:t>
            </a:r>
            <a:endParaRPr lang="en-US" dirty="0"/>
          </a:p>
        </p:txBody>
      </p:sp>
      <p:sp>
        <p:nvSpPr>
          <p:cNvPr id="8" name="Object 5">
            <a:extLst>
              <a:ext uri="{FF2B5EF4-FFF2-40B4-BE49-F238E27FC236}">
                <a16:creationId xmlns:a16="http://schemas.microsoft.com/office/drawing/2014/main" id="{38ED7C9A-25F5-4C34-81EF-4FA9429A68E9}"/>
              </a:ext>
            </a:extLst>
          </p:cNvPr>
          <p:cNvSpPr/>
          <p:nvPr/>
        </p:nvSpPr>
        <p:spPr>
          <a:xfrm>
            <a:off x="2237814" y="1496474"/>
            <a:ext cx="133317" cy="133317"/>
          </a:xfrm>
          <a:prstGeom prst="ellipse">
            <a:avLst/>
          </a:prstGeom>
          <a:solidFill>
            <a:srgbClr val="64C3FF"/>
          </a:solidFill>
        </p:spPr>
      </p:sp>
      <p:sp>
        <p:nvSpPr>
          <p:cNvPr id="9" name="Object 4">
            <a:extLst>
              <a:ext uri="{FF2B5EF4-FFF2-40B4-BE49-F238E27FC236}">
                <a16:creationId xmlns:a16="http://schemas.microsoft.com/office/drawing/2014/main" id="{DCB3869C-CC10-49ED-B743-1A7F2BB4E2A3}"/>
              </a:ext>
            </a:extLst>
          </p:cNvPr>
          <p:cNvSpPr/>
          <p:nvPr/>
        </p:nvSpPr>
        <p:spPr>
          <a:xfrm>
            <a:off x="2513971" y="1444803"/>
            <a:ext cx="7818070" cy="976049"/>
          </a:xfrm>
          <a:prstGeom prst="rect">
            <a:avLst/>
          </a:prstGeom>
          <a:noFill/>
        </p:spPr>
        <p:txBody>
          <a:bodyPr wrap="square" lIns="0" tIns="0" rIns="0" bIns="0" rtlCol="0" anchor="t"/>
          <a:lstStyle/>
          <a:p>
            <a:pPr algn="l">
              <a:lnSpc>
                <a:spcPts val="2747"/>
              </a:lnSpc>
              <a:spcAft>
                <a:spcPts val="600"/>
              </a:spcAft>
              <a:buNone/>
            </a:pPr>
            <a:r>
              <a:rPr lang="en-US" sz="2600" i="1" dirty="0">
                <a:solidFill>
                  <a:srgbClr val="0070C0"/>
                </a:solidFill>
                <a:ea typeface="Source Sans Pro SemiBold" pitchFamily="34" charset="-122"/>
                <a:cs typeface="Source Sans Pro SemiBold" pitchFamily="34" charset="-120"/>
                <a:hlinkClick r:id="rId4">
                  <a:extLst>
                    <a:ext uri="{A12FA001-AC4F-418D-AE19-62706E023703}">
                      <ahyp:hlinkClr xmlns:ahyp="http://schemas.microsoft.com/office/drawing/2018/hyperlinkcolor" val="tx"/>
                    </a:ext>
                  </a:extLst>
                </a:hlinkClick>
              </a:rPr>
              <a:t>New Mexico Legislative Ethics Guide </a:t>
            </a:r>
            <a:r>
              <a:rPr lang="en-US" sz="2600" dirty="0">
                <a:solidFill>
                  <a:srgbClr val="004256"/>
                </a:solidFill>
                <a:ea typeface="Source Sans Pro SemiBold" pitchFamily="34" charset="-122"/>
                <a:cs typeface="Source Sans Pro SemiBold" pitchFamily="34" charset="-120"/>
              </a:rPr>
              <a:t>(Legis. Council Serv., Dec. 2020)</a:t>
            </a:r>
          </a:p>
          <a:p>
            <a:pPr algn="l">
              <a:lnSpc>
                <a:spcPts val="2747"/>
              </a:lnSpc>
              <a:spcAft>
                <a:spcPts val="600"/>
              </a:spcAft>
              <a:buNone/>
            </a:pPr>
            <a:endParaRPr lang="en-US" dirty="0"/>
          </a:p>
        </p:txBody>
      </p:sp>
      <p:sp>
        <p:nvSpPr>
          <p:cNvPr id="10" name="TextBox 9">
            <a:extLst>
              <a:ext uri="{FF2B5EF4-FFF2-40B4-BE49-F238E27FC236}">
                <a16:creationId xmlns:a16="http://schemas.microsoft.com/office/drawing/2014/main" id="{613324EE-4AE4-4753-BAEC-9744F353C528}"/>
              </a:ext>
            </a:extLst>
          </p:cNvPr>
          <p:cNvSpPr txBox="1"/>
          <p:nvPr/>
        </p:nvSpPr>
        <p:spPr>
          <a:xfrm>
            <a:off x="11156415" y="6410437"/>
            <a:ext cx="1035585" cy="276999"/>
          </a:xfrm>
          <a:prstGeom prst="rect">
            <a:avLst/>
          </a:prstGeom>
          <a:noFill/>
        </p:spPr>
        <p:txBody>
          <a:bodyPr wrap="square" rtlCol="0">
            <a:spAutoFit/>
          </a:bodyPr>
          <a:lstStyle/>
          <a:p>
            <a:r>
              <a:rPr lang="en-US" sz="1200"/>
              <a:t>27 of 28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1633129"/>
            <a:ext cx="4485153" cy="4756548"/>
          </a:xfrm>
          <a:prstGeom prst="rect">
            <a:avLst/>
          </a:prstGeom>
          <a:solidFill>
            <a:srgbClr val="09789E"/>
          </a:solidFill>
        </p:spPr>
      </p:sp>
      <p:sp>
        <p:nvSpPr>
          <p:cNvPr id="3" name="Object 2"/>
          <p:cNvSpPr/>
          <p:nvPr/>
        </p:nvSpPr>
        <p:spPr>
          <a:xfrm>
            <a:off x="536028" y="3121610"/>
            <a:ext cx="4365359" cy="1751019"/>
          </a:xfrm>
          <a:prstGeom prst="rect">
            <a:avLst/>
          </a:prstGeom>
          <a:noFill/>
        </p:spPr>
        <p:txBody>
          <a:bodyPr wrap="square" lIns="0" tIns="0" rIns="0" bIns="0" rtlCol="0" anchor="t"/>
          <a:lstStyle/>
          <a:p>
            <a:pPr algn="ctr">
              <a:lnSpc>
                <a:spcPts val="4998"/>
              </a:lnSpc>
              <a:spcAft>
                <a:spcPts val="600"/>
              </a:spcAft>
              <a:buNone/>
            </a:pPr>
            <a:r>
              <a:rPr lang="en-US" sz="5100" b="1" kern="0" spc="326" dirty="0">
                <a:solidFill>
                  <a:srgbClr val="FFFFFF"/>
                </a:solidFill>
                <a:latin typeface="Montserrat" panose="00000500000000000000" pitchFamily="2" charset="0"/>
                <a:ea typeface="Montserrat" pitchFamily="34" charset="-122"/>
                <a:cs typeface="Montserrat" pitchFamily="34" charset="-120"/>
              </a:rPr>
              <a:t>CONNECT</a:t>
            </a:r>
            <a:br>
              <a:rPr lang="en-US" sz="5100" b="1" kern="0" spc="326" dirty="0">
                <a:solidFill>
                  <a:srgbClr val="FFFFFF"/>
                </a:solidFill>
                <a:latin typeface="Montserrat" panose="00000500000000000000" pitchFamily="2" charset="0"/>
                <a:ea typeface="Montserrat" pitchFamily="34" charset="-122"/>
                <a:cs typeface="Montserrat" pitchFamily="34" charset="-120"/>
              </a:rPr>
            </a:br>
            <a:r>
              <a:rPr lang="en-US" sz="5100" b="1" kern="0" spc="326" dirty="0">
                <a:solidFill>
                  <a:srgbClr val="FFFFFF"/>
                </a:solidFill>
                <a:latin typeface="Montserrat" panose="00000500000000000000" pitchFamily="2" charset="0"/>
                <a:ea typeface="Montserrat" pitchFamily="34" charset="-122"/>
                <a:cs typeface="Montserrat" pitchFamily="34" charset="-120"/>
              </a:rPr>
              <a:t>WITH </a:t>
            </a:r>
            <a:br>
              <a:rPr lang="en-US" sz="5100" b="1" kern="0" spc="326" dirty="0">
                <a:solidFill>
                  <a:srgbClr val="FFFFFF"/>
                </a:solidFill>
                <a:latin typeface="Montserrat" panose="00000500000000000000" pitchFamily="2" charset="0"/>
                <a:ea typeface="Montserrat" pitchFamily="34" charset="-122"/>
                <a:cs typeface="Montserrat" pitchFamily="34" charset="-120"/>
              </a:rPr>
            </a:br>
            <a:r>
              <a:rPr lang="en-US" sz="5100" b="1" kern="0" spc="326" dirty="0">
                <a:solidFill>
                  <a:srgbClr val="FFFFFF"/>
                </a:solidFill>
                <a:latin typeface="Montserrat" panose="00000500000000000000" pitchFamily="2" charset="0"/>
                <a:ea typeface="Montserrat" pitchFamily="34" charset="-122"/>
                <a:cs typeface="Montserrat" pitchFamily="34" charset="-120"/>
              </a:rPr>
              <a:t>THE SEC</a:t>
            </a:r>
            <a:endParaRPr lang="en-US" dirty="0">
              <a:latin typeface="Montserrat" panose="00000500000000000000" pitchFamily="2" charset="0"/>
            </a:endParaRPr>
          </a:p>
        </p:txBody>
      </p:sp>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anose="00000500000000000000" pitchFamily="2" charset="0"/>
                <a:ea typeface="Montserrat" pitchFamily="34" charset="-122"/>
                <a:cs typeface="Montserrat" pitchFamily="34" charset="-120"/>
              </a:rPr>
              <a:t>QUESTIONS AND COMMENTS</a:t>
            </a:r>
            <a:endParaRPr lang="en-US">
              <a:latin typeface="Montserrat" panose="00000500000000000000" pitchFamily="2" charset="0"/>
            </a:endParaRPr>
          </a:p>
        </p:txBody>
      </p:sp>
      <p:sp>
        <p:nvSpPr>
          <p:cNvPr id="7" name="Object 6"/>
          <p:cNvSpPr/>
          <p:nvPr/>
        </p:nvSpPr>
        <p:spPr>
          <a:xfrm>
            <a:off x="6568086" y="2378478"/>
            <a:ext cx="3752962" cy="278537"/>
          </a:xfrm>
          <a:prstGeom prst="rect">
            <a:avLst/>
          </a:prstGeom>
          <a:noFill/>
        </p:spPr>
        <p:txBody>
          <a:bodyPr wrap="square" lIns="0" tIns="0" rIns="0" bIns="0" rtlCol="0" anchor="t"/>
          <a:lstStyle/>
          <a:p>
            <a:pPr algn="l">
              <a:lnSpc>
                <a:spcPts val="2747"/>
              </a:lnSpc>
              <a:spcAft>
                <a:spcPts val="600"/>
              </a:spcAft>
              <a:buNone/>
            </a:pPr>
            <a:r>
              <a:rPr lang="en-US" sz="2600" b="1" u="sng" dirty="0">
                <a:solidFill>
                  <a:srgbClr val="00B0F0"/>
                </a:solidFill>
                <a:latin typeface="Montserrat" panose="00000500000000000000" pitchFamily="2" charset="0"/>
                <a:ea typeface="Source Sans Pro SemiBold" pitchFamily="34" charset="-122"/>
                <a:cs typeface="Source Sans Pro SemiBold" pitchFamily="34" charset="-120"/>
                <a:hlinkClick r:id="rId3">
                  <a:extLst>
                    <a:ext uri="{A12FA001-AC4F-418D-AE19-62706E023703}">
                      <ahyp:hlinkClr xmlns:ahyp="http://schemas.microsoft.com/office/drawing/2018/hyperlinkcolor" val="tx"/>
                    </a:ext>
                  </a:extLst>
                </a:hlinkClick>
              </a:rPr>
              <a:t>www.sec.state.nm.us</a:t>
            </a:r>
            <a:endParaRPr lang="en-US" b="1" dirty="0">
              <a:solidFill>
                <a:srgbClr val="00B0F0"/>
              </a:solidFill>
              <a:latin typeface="Montserrat" panose="00000500000000000000" pitchFamily="2" charset="0"/>
            </a:endParaRPr>
          </a:p>
        </p:txBody>
      </p:sp>
      <p:sp>
        <p:nvSpPr>
          <p:cNvPr id="9" name="Object 8"/>
          <p:cNvSpPr/>
          <p:nvPr/>
        </p:nvSpPr>
        <p:spPr>
          <a:xfrm>
            <a:off x="5785794" y="3150463"/>
            <a:ext cx="6484903" cy="278537"/>
          </a:xfrm>
          <a:prstGeom prst="rect">
            <a:avLst/>
          </a:prstGeom>
          <a:noFill/>
        </p:spPr>
        <p:txBody>
          <a:bodyPr wrap="square" lIns="0" tIns="0" rIns="0" bIns="0" rtlCol="0" anchor="t"/>
          <a:lstStyle/>
          <a:p>
            <a:pPr algn="l">
              <a:lnSpc>
                <a:spcPts val="2747"/>
              </a:lnSpc>
              <a:spcAft>
                <a:spcPts val="600"/>
              </a:spcAft>
              <a:buNone/>
            </a:pPr>
            <a:r>
              <a:rPr lang="en-US" sz="2600" dirty="0">
                <a:solidFill>
                  <a:schemeClr val="accent1"/>
                </a:solidFill>
                <a:latin typeface="Montserrat" panose="00000500000000000000" pitchFamily="2" charset="0"/>
                <a:ea typeface="Source Sans Pro SemiBold" pitchFamily="34" charset="-122"/>
                <a:cs typeface="Source Sans Pro SemiBold" pitchFamily="34" charset="-120"/>
                <a:hlinkClick r:id="rId4">
                  <a:extLst>
                    <a:ext uri="{A12FA001-AC4F-418D-AE19-62706E023703}">
                      <ahyp:hlinkClr xmlns:ahyp="http://schemas.microsoft.com/office/drawing/2018/hyperlinkcolor" val="tx"/>
                    </a:ext>
                  </a:extLst>
                </a:hlinkClick>
              </a:rPr>
              <a:t>ethics.commission@state.nm.us</a:t>
            </a:r>
            <a:endParaRPr lang="en-US" dirty="0">
              <a:solidFill>
                <a:schemeClr val="accent1"/>
              </a:solidFill>
              <a:latin typeface="Montserrat" panose="00000500000000000000" pitchFamily="2" charset="0"/>
            </a:endParaRPr>
          </a:p>
        </p:txBody>
      </p:sp>
      <p:pic>
        <p:nvPicPr>
          <p:cNvPr id="12" name="Object 11" descr="preencoded.png"/>
          <p:cNvPicPr>
            <a:picLocks noChangeAspect="1"/>
          </p:cNvPicPr>
          <p:nvPr/>
        </p:nvPicPr>
        <p:blipFill>
          <a:blip r:embed="rId5"/>
          <a:stretch>
            <a:fillRect/>
          </a:stretch>
        </p:blipFill>
        <p:spPr>
          <a:xfrm>
            <a:off x="8164469" y="4165089"/>
            <a:ext cx="476131" cy="399725"/>
          </a:xfrm>
          <a:prstGeom prst="rect">
            <a:avLst/>
          </a:prstGeom>
        </p:spPr>
      </p:pic>
      <p:sp>
        <p:nvSpPr>
          <p:cNvPr id="13" name="Object 12"/>
          <p:cNvSpPr/>
          <p:nvPr/>
        </p:nvSpPr>
        <p:spPr>
          <a:xfrm>
            <a:off x="7926403" y="3888821"/>
            <a:ext cx="952262" cy="952262"/>
          </a:xfrm>
          <a:prstGeom prst="ellipse">
            <a:avLst/>
          </a:prstGeom>
          <a:noFill/>
          <a:ln w="50800">
            <a:solidFill>
              <a:srgbClr val="64C3FF"/>
            </a:solidFill>
            <a:prstDash val="solid"/>
            <a:miter lim="800000"/>
          </a:ln>
        </p:spPr>
      </p:sp>
      <p:sp>
        <p:nvSpPr>
          <p:cNvPr id="14" name="Object 13"/>
          <p:cNvSpPr/>
          <p:nvPr/>
        </p:nvSpPr>
        <p:spPr>
          <a:xfrm>
            <a:off x="7159442" y="5169183"/>
            <a:ext cx="2570250" cy="278537"/>
          </a:xfrm>
          <a:prstGeom prst="rect">
            <a:avLst/>
          </a:prstGeom>
          <a:noFill/>
        </p:spPr>
        <p:txBody>
          <a:bodyPr wrap="square" lIns="0" tIns="0" rIns="0" bIns="0" rtlCol="0" anchor="t"/>
          <a:lstStyle/>
          <a:p>
            <a:pPr algn="ctr">
              <a:lnSpc>
                <a:spcPts val="2747"/>
              </a:lnSpc>
              <a:spcAft>
                <a:spcPts val="600"/>
              </a:spcAft>
              <a:buNone/>
            </a:pPr>
            <a:r>
              <a:rPr lang="en-US" sz="2600" b="1" dirty="0">
                <a:solidFill>
                  <a:srgbClr val="00B0F0"/>
                </a:solidFill>
                <a:latin typeface="Montserrat" panose="00000500000000000000" pitchFamily="2" charset="0"/>
                <a:ea typeface="Source Sans Pro SemiBold" pitchFamily="34" charset="-122"/>
                <a:cs typeface="Source Sans Pro SemiBold" pitchFamily="34" charset="-120"/>
                <a:hlinkClick r:id="rId6">
                  <a:extLst>
                    <a:ext uri="{A12FA001-AC4F-418D-AE19-62706E023703}">
                      <ahyp:hlinkClr xmlns:ahyp="http://schemas.microsoft.com/office/drawing/2018/hyperlinkcolor" val="tx"/>
                    </a:ext>
                  </a:extLst>
                </a:hlinkClick>
              </a:rPr>
              <a:t>@NMETHICS</a:t>
            </a:r>
            <a:endParaRPr lang="en-US" b="1" dirty="0">
              <a:solidFill>
                <a:srgbClr val="00B0F0"/>
              </a:solidFill>
              <a:latin typeface="Montserrat" panose="00000500000000000000" pitchFamily="2" charset="0"/>
            </a:endParaRPr>
          </a:p>
        </p:txBody>
      </p:sp>
      <p:sp>
        <p:nvSpPr>
          <p:cNvPr id="11" name="TextBox 10">
            <a:extLst>
              <a:ext uri="{FF2B5EF4-FFF2-40B4-BE49-F238E27FC236}">
                <a16:creationId xmlns:a16="http://schemas.microsoft.com/office/drawing/2014/main" id="{06066722-1A2E-46E6-9075-0F9A04A6B3A1}"/>
              </a:ext>
            </a:extLst>
          </p:cNvPr>
          <p:cNvSpPr txBox="1"/>
          <p:nvPr/>
        </p:nvSpPr>
        <p:spPr>
          <a:xfrm>
            <a:off x="11156415" y="6410437"/>
            <a:ext cx="1035585" cy="276999"/>
          </a:xfrm>
          <a:prstGeom prst="rect">
            <a:avLst/>
          </a:prstGeom>
          <a:noFill/>
        </p:spPr>
        <p:txBody>
          <a:bodyPr wrap="square" rtlCol="0">
            <a:spAutoFit/>
          </a:bodyPr>
          <a:lstStyle/>
          <a:p>
            <a:r>
              <a:rPr lang="en-US" sz="1200"/>
              <a:t>28 of 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TWO ORGANIZING IDEAS</a:t>
            </a:r>
            <a:endParaRPr lang="en-US" dirty="0"/>
          </a:p>
        </p:txBody>
      </p:sp>
      <p:sp>
        <p:nvSpPr>
          <p:cNvPr id="4" name="Object 3"/>
          <p:cNvSpPr/>
          <p:nvPr/>
        </p:nvSpPr>
        <p:spPr>
          <a:xfrm>
            <a:off x="666583" y="2074056"/>
            <a:ext cx="11046238" cy="853792"/>
          </a:xfrm>
          <a:prstGeom prst="rect">
            <a:avLst/>
          </a:prstGeom>
          <a:noFill/>
        </p:spPr>
        <p:txBody>
          <a:bodyPr wrap="square" lIns="0" tIns="0" rIns="0" bIns="0" rtlCol="0" anchor="t"/>
          <a:lstStyle/>
          <a:p>
            <a:pPr algn="l">
              <a:lnSpc>
                <a:spcPts val="2904"/>
              </a:lnSpc>
              <a:spcAft>
                <a:spcPts val="600"/>
              </a:spcAft>
              <a:buNone/>
            </a:pPr>
            <a:r>
              <a:rPr lang="en-US" sz="3600" dirty="0">
                <a:solidFill>
                  <a:srgbClr val="004256"/>
                </a:solidFill>
                <a:latin typeface="Source Sans Pro SemiBold" pitchFamily="34" charset="0"/>
                <a:ea typeface="Source Sans Pro SemiBold" pitchFamily="34" charset="-122"/>
                <a:cs typeface="Source Sans Pro SemiBold" pitchFamily="34" charset="-120"/>
              </a:rPr>
              <a:t>1.  Government belongs to the public</a:t>
            </a:r>
            <a:endParaRPr lang="en-US" sz="3600" dirty="0"/>
          </a:p>
        </p:txBody>
      </p:sp>
      <p:sp>
        <p:nvSpPr>
          <p:cNvPr id="5" name="Object 4"/>
          <p:cNvSpPr/>
          <p:nvPr/>
        </p:nvSpPr>
        <p:spPr>
          <a:xfrm>
            <a:off x="831953" y="2848276"/>
            <a:ext cx="11046238" cy="931323"/>
          </a:xfrm>
          <a:prstGeom prst="rect">
            <a:avLst/>
          </a:prstGeom>
          <a:noFill/>
        </p:spPr>
        <p:txBody>
          <a:bodyPr wrap="square" lIns="0" tIns="0" rIns="0" bIns="0" rtlCol="0" anchor="t"/>
          <a:lstStyle/>
          <a:p>
            <a:pPr algn="l">
              <a:spcAft>
                <a:spcPts val="600"/>
              </a:spcAft>
              <a:buNone/>
            </a:pPr>
            <a:r>
              <a:rPr lang="en-US" sz="2900" dirty="0">
                <a:solidFill>
                  <a:srgbClr val="00B0F0"/>
                </a:solidFill>
                <a:latin typeface="Montserrat" pitchFamily="34" charset="0"/>
                <a:ea typeface="Montserrat" pitchFamily="34" charset="-122"/>
                <a:cs typeface="Montserrat" pitchFamily="34" charset="-120"/>
              </a:rPr>
              <a:t>The property, powers, and prerogatives of government office belong to and are for the benefit of the public, </a:t>
            </a:r>
          </a:p>
          <a:p>
            <a:pPr algn="l">
              <a:spcAft>
                <a:spcPts val="600"/>
              </a:spcAft>
              <a:buNone/>
            </a:pPr>
            <a:r>
              <a:rPr lang="en-US" sz="2900" dirty="0">
                <a:solidFill>
                  <a:srgbClr val="00B0F0"/>
                </a:solidFill>
                <a:latin typeface="Montserrat" pitchFamily="34" charset="0"/>
                <a:ea typeface="Montserrat" pitchFamily="34" charset="-122"/>
                <a:cs typeface="Montserrat" pitchFamily="34" charset="-120"/>
              </a:rPr>
              <a:t>not the officials.</a:t>
            </a:r>
            <a:endParaRPr lang="en-US" sz="2900" dirty="0">
              <a:solidFill>
                <a:srgbClr val="00B0F0"/>
              </a:solidFill>
            </a:endParaRPr>
          </a:p>
        </p:txBody>
      </p:sp>
      <p:sp>
        <p:nvSpPr>
          <p:cNvPr id="6" name="Object 5"/>
          <p:cNvSpPr/>
          <p:nvPr/>
        </p:nvSpPr>
        <p:spPr>
          <a:xfrm>
            <a:off x="476131" y="1804034"/>
            <a:ext cx="11236690" cy="3848760"/>
          </a:xfrm>
          <a:prstGeom prst="rect">
            <a:avLst/>
          </a:prstGeom>
          <a:noFill/>
          <a:ln w="50800">
            <a:solidFill>
              <a:srgbClr val="64C3FF"/>
            </a:solidFill>
            <a:prstDash val="solid"/>
            <a:miter lim="800000"/>
          </a:ln>
        </p:spPr>
      </p:sp>
      <p:sp>
        <p:nvSpPr>
          <p:cNvPr id="7" name="TextBox 6">
            <a:extLst>
              <a:ext uri="{FF2B5EF4-FFF2-40B4-BE49-F238E27FC236}">
                <a16:creationId xmlns:a16="http://schemas.microsoft.com/office/drawing/2014/main" id="{F8BFF630-CB65-45C2-8C2E-CB5EC8DAEF81}"/>
              </a:ext>
            </a:extLst>
          </p:cNvPr>
          <p:cNvSpPr txBox="1"/>
          <p:nvPr/>
        </p:nvSpPr>
        <p:spPr>
          <a:xfrm>
            <a:off x="11156415" y="6410437"/>
            <a:ext cx="1035585" cy="276999"/>
          </a:xfrm>
          <a:prstGeom prst="rect">
            <a:avLst/>
          </a:prstGeom>
          <a:noFill/>
        </p:spPr>
        <p:txBody>
          <a:bodyPr wrap="square" rtlCol="0">
            <a:spAutoFit/>
          </a:bodyPr>
          <a:lstStyle/>
          <a:p>
            <a:r>
              <a:rPr lang="en-US" sz="1200"/>
              <a:t>3 of 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85CADF4-818D-4BB4-80DA-8EB30319EEB2}"/>
              </a:ext>
            </a:extLst>
          </p:cNvPr>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TWO ORGANIZING IDEAS</a:t>
            </a:r>
            <a:endParaRPr lang="en-US" sz="2400" dirty="0"/>
          </a:p>
        </p:txBody>
      </p:sp>
      <p:sp>
        <p:nvSpPr>
          <p:cNvPr id="3" name="Object 8">
            <a:extLst>
              <a:ext uri="{FF2B5EF4-FFF2-40B4-BE49-F238E27FC236}">
                <a16:creationId xmlns:a16="http://schemas.microsoft.com/office/drawing/2014/main" id="{8E65496A-1501-4EBE-B5B9-7E45C2C38460}"/>
              </a:ext>
            </a:extLst>
          </p:cNvPr>
          <p:cNvSpPr/>
          <p:nvPr/>
        </p:nvSpPr>
        <p:spPr>
          <a:xfrm>
            <a:off x="476131" y="1901227"/>
            <a:ext cx="11236690" cy="3662994"/>
          </a:xfrm>
          <a:prstGeom prst="rect">
            <a:avLst/>
          </a:prstGeom>
          <a:noFill/>
          <a:ln w="50800">
            <a:solidFill>
              <a:srgbClr val="64C3FF"/>
            </a:solidFill>
            <a:prstDash val="solid"/>
            <a:miter lim="800000"/>
          </a:ln>
        </p:spPr>
      </p:sp>
      <p:sp>
        <p:nvSpPr>
          <p:cNvPr id="4" name="Object 7">
            <a:extLst>
              <a:ext uri="{FF2B5EF4-FFF2-40B4-BE49-F238E27FC236}">
                <a16:creationId xmlns:a16="http://schemas.microsoft.com/office/drawing/2014/main" id="{F7BF0A86-CFDE-4FE1-BB85-FF1F18E46C11}"/>
              </a:ext>
            </a:extLst>
          </p:cNvPr>
          <p:cNvSpPr/>
          <p:nvPr/>
        </p:nvSpPr>
        <p:spPr>
          <a:xfrm>
            <a:off x="618970" y="2957211"/>
            <a:ext cx="11046238" cy="2033080"/>
          </a:xfrm>
          <a:prstGeom prst="rect">
            <a:avLst/>
          </a:prstGeom>
          <a:noFill/>
        </p:spPr>
        <p:txBody>
          <a:bodyPr wrap="square" lIns="0" tIns="0" rIns="0" bIns="0" rtlCol="0" anchor="t"/>
          <a:lstStyle/>
          <a:p>
            <a:pPr>
              <a:spcAft>
                <a:spcPts val="600"/>
              </a:spcAft>
            </a:pPr>
            <a:r>
              <a:rPr lang="en-US" sz="2900" dirty="0">
                <a:solidFill>
                  <a:srgbClr val="00B0F0"/>
                </a:solidFill>
                <a:latin typeface="Montserrat"/>
                <a:ea typeface="Montserrat" pitchFamily="34" charset="-122"/>
                <a:cs typeface="Montserrat" pitchFamily="34" charset="-120"/>
              </a:rPr>
              <a:t>Disclosure of who and what might influence an elected official allows constituents to check that the uses of government office are for the benefit of the public, and not the official.</a:t>
            </a:r>
            <a:endParaRPr lang="en-US" sz="2900" dirty="0">
              <a:solidFill>
                <a:srgbClr val="00B0F0"/>
              </a:solidFill>
              <a:latin typeface="Montserrat"/>
            </a:endParaRPr>
          </a:p>
        </p:txBody>
      </p:sp>
      <p:sp>
        <p:nvSpPr>
          <p:cNvPr id="5" name="Object 6">
            <a:extLst>
              <a:ext uri="{FF2B5EF4-FFF2-40B4-BE49-F238E27FC236}">
                <a16:creationId xmlns:a16="http://schemas.microsoft.com/office/drawing/2014/main" id="{24AC7D04-6197-4B14-855C-D99B104DD880}"/>
              </a:ext>
            </a:extLst>
          </p:cNvPr>
          <p:cNvSpPr/>
          <p:nvPr/>
        </p:nvSpPr>
        <p:spPr>
          <a:xfrm>
            <a:off x="571357" y="2165369"/>
            <a:ext cx="11046238" cy="882114"/>
          </a:xfrm>
          <a:prstGeom prst="rect">
            <a:avLst/>
          </a:prstGeom>
          <a:noFill/>
        </p:spPr>
        <p:txBody>
          <a:bodyPr wrap="square" lIns="0" tIns="0" rIns="0" bIns="0" rtlCol="0" anchor="t"/>
          <a:lstStyle/>
          <a:p>
            <a:pPr algn="l">
              <a:lnSpc>
                <a:spcPts val="2904"/>
              </a:lnSpc>
              <a:spcAft>
                <a:spcPts val="600"/>
              </a:spcAft>
              <a:buNone/>
            </a:pPr>
            <a:r>
              <a:rPr lang="en-US" sz="3600" dirty="0">
                <a:solidFill>
                  <a:srgbClr val="004256"/>
                </a:solidFill>
                <a:latin typeface="Source Sans Pro SemiBold" pitchFamily="34" charset="0"/>
                <a:ea typeface="Source Sans Pro SemiBold" pitchFamily="34" charset="-122"/>
                <a:cs typeface="Source Sans Pro SemiBold" pitchFamily="34" charset="-120"/>
              </a:rPr>
              <a:t>2.  Disclosure ensures representative government</a:t>
            </a:r>
            <a:endParaRPr lang="en-US" sz="3600" dirty="0"/>
          </a:p>
        </p:txBody>
      </p:sp>
      <p:sp>
        <p:nvSpPr>
          <p:cNvPr id="6" name="Object 1">
            <a:extLst>
              <a:ext uri="{FF2B5EF4-FFF2-40B4-BE49-F238E27FC236}">
                <a16:creationId xmlns:a16="http://schemas.microsoft.com/office/drawing/2014/main" id="{1B46C284-96DB-4960-AC27-A4A487EC71EE}"/>
              </a:ext>
            </a:extLst>
          </p:cNvPr>
          <p:cNvSpPr/>
          <p:nvPr/>
        </p:nvSpPr>
        <p:spPr>
          <a:xfrm>
            <a:off x="5618345" y="1061772"/>
            <a:ext cx="952262" cy="47613"/>
          </a:xfrm>
          <a:prstGeom prst="rect">
            <a:avLst/>
          </a:prstGeom>
          <a:solidFill>
            <a:srgbClr val="64C3FF"/>
          </a:solidFill>
        </p:spPr>
      </p:sp>
      <p:sp>
        <p:nvSpPr>
          <p:cNvPr id="7" name="TextBox 6">
            <a:extLst>
              <a:ext uri="{FF2B5EF4-FFF2-40B4-BE49-F238E27FC236}">
                <a16:creationId xmlns:a16="http://schemas.microsoft.com/office/drawing/2014/main" id="{88456042-08A0-48A3-93F5-3EBD799DFC5B}"/>
              </a:ext>
            </a:extLst>
          </p:cNvPr>
          <p:cNvSpPr txBox="1"/>
          <p:nvPr/>
        </p:nvSpPr>
        <p:spPr>
          <a:xfrm>
            <a:off x="11156415" y="6410437"/>
            <a:ext cx="1035585" cy="276999"/>
          </a:xfrm>
          <a:prstGeom prst="rect">
            <a:avLst/>
          </a:prstGeom>
          <a:noFill/>
        </p:spPr>
        <p:txBody>
          <a:bodyPr wrap="square" rtlCol="0">
            <a:spAutoFit/>
          </a:bodyPr>
          <a:lstStyle/>
          <a:p>
            <a:r>
              <a:rPr lang="en-US" sz="1200"/>
              <a:t>4 of 28</a:t>
            </a:r>
          </a:p>
        </p:txBody>
      </p:sp>
    </p:spTree>
    <p:extLst>
      <p:ext uri="{BB962C8B-B14F-4D97-AF65-F5344CB8AC3E}">
        <p14:creationId xmlns:p14="http://schemas.microsoft.com/office/powerpoint/2010/main" val="31138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95424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2800" b="1" kern="0" spc="220" dirty="0">
                <a:solidFill>
                  <a:srgbClr val="002060"/>
                </a:solidFill>
                <a:latin typeface="Montserrat" panose="00000500000000000000" pitchFamily="2" charset="0"/>
              </a:rPr>
              <a:t>THESE TWO IDEAS ORGANIZE ALL THE ETHICS LAWS</a:t>
            </a:r>
            <a:endParaRPr lang="en-US" sz="1400" dirty="0">
              <a:solidFill>
                <a:srgbClr val="002060"/>
              </a:solidFill>
              <a:latin typeface="Montserrat" panose="00000500000000000000" pitchFamily="2" charset="0"/>
            </a:endParaRPr>
          </a:p>
        </p:txBody>
      </p:sp>
      <p:sp>
        <p:nvSpPr>
          <p:cNvPr id="5" name="Object 4"/>
          <p:cNvSpPr/>
          <p:nvPr/>
        </p:nvSpPr>
        <p:spPr>
          <a:xfrm>
            <a:off x="1518547" y="4099099"/>
            <a:ext cx="1970479" cy="261694"/>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Gift Act</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2BDED68-7E4C-4176-A7F8-7C072D46735A}"/>
              </a:ext>
            </a:extLst>
          </p:cNvPr>
          <p:cNvSpPr/>
          <p:nvPr/>
        </p:nvSpPr>
        <p:spPr>
          <a:xfrm>
            <a:off x="448266" y="1627433"/>
            <a:ext cx="2159540" cy="214008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4">
            <a:extLst>
              <a:ext uri="{FF2B5EF4-FFF2-40B4-BE49-F238E27FC236}">
                <a16:creationId xmlns:a16="http://schemas.microsoft.com/office/drawing/2014/main" id="{54A1438B-3D16-43FC-ACE2-C2289BF6D9BE}"/>
              </a:ext>
            </a:extLst>
          </p:cNvPr>
          <p:cNvSpPr/>
          <p:nvPr/>
        </p:nvSpPr>
        <p:spPr>
          <a:xfrm>
            <a:off x="647683" y="2231408"/>
            <a:ext cx="1760706" cy="1400782"/>
          </a:xfrm>
          <a:prstGeom prst="rect">
            <a:avLst/>
          </a:prstGeom>
          <a:noFill/>
        </p:spPr>
        <p:txBody>
          <a:bodyPr wrap="square" lIns="0" tIns="0" rIns="0" bIns="0" rtlCol="0" anchor="t"/>
          <a:lstStyle/>
          <a:p>
            <a:pPr algn="ctr">
              <a:lnSpc>
                <a:spcPct val="107000"/>
              </a:lnSpc>
            </a:pPr>
            <a:r>
              <a:rPr lang="en-US" sz="2000" dirty="0">
                <a:solidFill>
                  <a:srgbClr val="002060"/>
                </a:solidFill>
                <a:effectLst/>
                <a:latin typeface="Source Sans Pro SemiBold" panose="020B0603030403020204" pitchFamily="34" charset="0"/>
                <a:ea typeface="Source Sans Pro SemiBold" panose="020B0603030403020204" pitchFamily="34" charset="0"/>
                <a:cs typeface="Arial" panose="020B0604020202020204" pitchFamily="34" charset="0"/>
              </a:rPr>
              <a:t>GOVERNMENT</a:t>
            </a:r>
            <a:br>
              <a:rPr lang="en-US" sz="2000" dirty="0">
                <a:solidFill>
                  <a:srgbClr val="002060"/>
                </a:solidFill>
                <a:effectLst/>
                <a:latin typeface="Source Sans Pro SemiBold" panose="020B0603030403020204" pitchFamily="34" charset="0"/>
                <a:ea typeface="Source Sans Pro SemiBold" panose="020B0603030403020204" pitchFamily="34" charset="0"/>
                <a:cs typeface="Arial" panose="020B0604020202020204" pitchFamily="34" charset="0"/>
              </a:rPr>
            </a:br>
            <a:r>
              <a:rPr lang="en-US" sz="2000" dirty="0">
                <a:solidFill>
                  <a:srgbClr val="002060"/>
                </a:solidFill>
                <a:effectLst/>
                <a:latin typeface="Source Sans Pro SemiBold" panose="020B0603030403020204" pitchFamily="34" charset="0"/>
                <a:ea typeface="Source Sans Pro SemiBold" panose="020B0603030403020204" pitchFamily="34" charset="0"/>
                <a:cs typeface="Arial" panose="020B0604020202020204" pitchFamily="34" charset="0"/>
              </a:rPr>
              <a:t>BELONGS TO </a:t>
            </a:r>
            <a:br>
              <a:rPr lang="en-US" sz="2000" dirty="0">
                <a:solidFill>
                  <a:srgbClr val="002060"/>
                </a:solidFill>
                <a:effectLst/>
                <a:latin typeface="Source Sans Pro SemiBold" panose="020B0603030403020204" pitchFamily="34" charset="0"/>
                <a:ea typeface="Source Sans Pro SemiBold" panose="020B0603030403020204" pitchFamily="34" charset="0"/>
                <a:cs typeface="Arial" panose="020B0604020202020204" pitchFamily="34" charset="0"/>
              </a:rPr>
            </a:br>
            <a:r>
              <a:rPr lang="en-US" sz="2000" dirty="0">
                <a:solidFill>
                  <a:srgbClr val="002060"/>
                </a:solidFill>
                <a:effectLst/>
                <a:latin typeface="Source Sans Pro SemiBold" panose="020B0603030403020204" pitchFamily="34" charset="0"/>
                <a:ea typeface="Source Sans Pro SemiBold" panose="020B0603030403020204" pitchFamily="34" charset="0"/>
                <a:cs typeface="Arial" panose="020B0604020202020204" pitchFamily="34" charset="0"/>
              </a:rPr>
              <a:t>THE PU</a:t>
            </a:r>
            <a:r>
              <a:rPr lang="en-US" sz="2000" dirty="0">
                <a:solidFill>
                  <a:srgbClr val="002060"/>
                </a:solidFill>
                <a:latin typeface="Source Sans Pro SemiBold" panose="020B0603030403020204" pitchFamily="34" charset="0"/>
                <a:ea typeface="Source Sans Pro SemiBold" panose="020B0603030403020204" pitchFamily="34" charset="0"/>
                <a:cs typeface="Arial" panose="020B0604020202020204" pitchFamily="34" charset="0"/>
              </a:rPr>
              <a:t>BLIC</a:t>
            </a:r>
            <a:endParaRPr lang="en-US" sz="2000" dirty="0">
              <a:solidFill>
                <a:srgbClr val="00206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15" name="Object 4">
            <a:extLst>
              <a:ext uri="{FF2B5EF4-FFF2-40B4-BE49-F238E27FC236}">
                <a16:creationId xmlns:a16="http://schemas.microsoft.com/office/drawing/2014/main" id="{E30BBB6B-2651-4B0C-A77B-CFB5DB2475D5}"/>
              </a:ext>
            </a:extLst>
          </p:cNvPr>
          <p:cNvSpPr/>
          <p:nvPr/>
        </p:nvSpPr>
        <p:spPr>
          <a:xfrm>
            <a:off x="2493034" y="1548881"/>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Bribery and Solicitation Clause, N.M. Const., Art. IV, § 39</a:t>
            </a:r>
          </a:p>
        </p:txBody>
      </p:sp>
      <p:sp>
        <p:nvSpPr>
          <p:cNvPr id="16" name="Object 4">
            <a:extLst>
              <a:ext uri="{FF2B5EF4-FFF2-40B4-BE49-F238E27FC236}">
                <a16:creationId xmlns:a16="http://schemas.microsoft.com/office/drawing/2014/main" id="{A5693FA5-C72A-42C9-B728-386A1AE22089}"/>
              </a:ext>
            </a:extLst>
          </p:cNvPr>
          <p:cNvSpPr/>
          <p:nvPr/>
        </p:nvSpPr>
        <p:spPr>
          <a:xfrm>
            <a:off x="2792098" y="1946599"/>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Interest in Contracts Clause, N.M. Const., Art. IV, § 28</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17" name="Object 4">
            <a:extLst>
              <a:ext uri="{FF2B5EF4-FFF2-40B4-BE49-F238E27FC236}">
                <a16:creationId xmlns:a16="http://schemas.microsoft.com/office/drawing/2014/main" id="{3590C151-CDDB-49BD-9D6E-AC017D6EF71A}"/>
              </a:ext>
            </a:extLst>
          </p:cNvPr>
          <p:cNvSpPr/>
          <p:nvPr/>
        </p:nvSpPr>
        <p:spPr>
          <a:xfrm>
            <a:off x="2928026" y="2440280"/>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Emoluments Clauses, N.M. Const., Art. IV, § 28, Art. X, § 1</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18" name="Object 4">
            <a:extLst>
              <a:ext uri="{FF2B5EF4-FFF2-40B4-BE49-F238E27FC236}">
                <a16:creationId xmlns:a16="http://schemas.microsoft.com/office/drawing/2014/main" id="{F0B8B136-D7EE-402D-8B8B-576108CD61F4}"/>
              </a:ext>
            </a:extLst>
          </p:cNvPr>
          <p:cNvSpPr/>
          <p:nvPr/>
        </p:nvSpPr>
        <p:spPr>
          <a:xfrm>
            <a:off x="2928026" y="2923697"/>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Anti-Donation Clause, N.M. Const., Art. IX, § 14</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20" name="Object 4">
            <a:extLst>
              <a:ext uri="{FF2B5EF4-FFF2-40B4-BE49-F238E27FC236}">
                <a16:creationId xmlns:a16="http://schemas.microsoft.com/office/drawing/2014/main" id="{CB9F35EE-3310-492F-A362-F8547883903B}"/>
              </a:ext>
            </a:extLst>
          </p:cNvPr>
          <p:cNvSpPr/>
          <p:nvPr/>
        </p:nvSpPr>
        <p:spPr>
          <a:xfrm>
            <a:off x="2768511" y="3331367"/>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Governmental Conduct Act</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21" name="Object 4">
            <a:extLst>
              <a:ext uri="{FF2B5EF4-FFF2-40B4-BE49-F238E27FC236}">
                <a16:creationId xmlns:a16="http://schemas.microsoft.com/office/drawing/2014/main" id="{75CA0F20-56F0-46E2-8873-6CAE9C48A96F}"/>
              </a:ext>
            </a:extLst>
          </p:cNvPr>
          <p:cNvSpPr/>
          <p:nvPr/>
        </p:nvSpPr>
        <p:spPr>
          <a:xfrm>
            <a:off x="2277265" y="3693446"/>
            <a:ext cx="5777237" cy="226631"/>
          </a:xfrm>
          <a:prstGeom prst="rect">
            <a:avLst/>
          </a:prstGeom>
          <a:noFill/>
        </p:spPr>
        <p:txBody>
          <a:bodyPr wrap="square" lIns="0" tIns="0" rIns="0" bIns="0" rtlCol="0" anchor="t"/>
          <a:lstStyle/>
          <a:p>
            <a:pP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Procurement Code</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F080C71C-FB97-4F7D-A56A-BF67F5B06CA5}"/>
              </a:ext>
            </a:extLst>
          </p:cNvPr>
          <p:cNvCxnSpPr>
            <a:cxnSpLocks/>
          </p:cNvCxnSpPr>
          <p:nvPr/>
        </p:nvCxnSpPr>
        <p:spPr>
          <a:xfrm flipH="1">
            <a:off x="2283647" y="1761413"/>
            <a:ext cx="116840" cy="15120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F257E9-A632-4788-8630-C54B1B610A6C}"/>
              </a:ext>
            </a:extLst>
          </p:cNvPr>
          <p:cNvCxnSpPr>
            <a:cxnSpLocks/>
          </p:cNvCxnSpPr>
          <p:nvPr/>
        </p:nvCxnSpPr>
        <p:spPr>
          <a:xfrm flipH="1">
            <a:off x="2481525" y="2126489"/>
            <a:ext cx="226750" cy="10491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D5AF6D-1624-43A9-8C35-454C04A0FB1D}"/>
              </a:ext>
            </a:extLst>
          </p:cNvPr>
          <p:cNvCxnSpPr>
            <a:cxnSpLocks/>
          </p:cNvCxnSpPr>
          <p:nvPr/>
        </p:nvCxnSpPr>
        <p:spPr>
          <a:xfrm flipH="1">
            <a:off x="2607806" y="2562989"/>
            <a:ext cx="25445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D85E1D-B3C8-480B-A5A3-499B892DA454}"/>
              </a:ext>
            </a:extLst>
          </p:cNvPr>
          <p:cNvCxnSpPr>
            <a:cxnSpLocks/>
          </p:cNvCxnSpPr>
          <p:nvPr/>
        </p:nvCxnSpPr>
        <p:spPr>
          <a:xfrm flipH="1" flipV="1">
            <a:off x="2581047" y="2952374"/>
            <a:ext cx="281216" cy="8463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8E7B8C-9F98-48EE-9CA6-CE4468D313EA}"/>
              </a:ext>
            </a:extLst>
          </p:cNvPr>
          <p:cNvCxnSpPr>
            <a:cxnSpLocks/>
          </p:cNvCxnSpPr>
          <p:nvPr/>
        </p:nvCxnSpPr>
        <p:spPr>
          <a:xfrm flipH="1" flipV="1">
            <a:off x="2438852" y="3300003"/>
            <a:ext cx="269423" cy="1263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4CB1BC-6A5A-4558-AB6F-0A82E7565868}"/>
              </a:ext>
            </a:extLst>
          </p:cNvPr>
          <p:cNvCxnSpPr>
            <a:cxnSpLocks/>
          </p:cNvCxnSpPr>
          <p:nvPr/>
        </p:nvCxnSpPr>
        <p:spPr>
          <a:xfrm flipH="1" flipV="1">
            <a:off x="2130649" y="3581512"/>
            <a:ext cx="85501" cy="15056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CE1E19-F684-48D9-AA8C-3A67B7D47857}"/>
              </a:ext>
            </a:extLst>
          </p:cNvPr>
          <p:cNvCxnSpPr>
            <a:cxnSpLocks/>
          </p:cNvCxnSpPr>
          <p:nvPr/>
        </p:nvCxnSpPr>
        <p:spPr>
          <a:xfrm flipH="1" flipV="1">
            <a:off x="1507399" y="3759159"/>
            <a:ext cx="52387" cy="32714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C7E9198-58FD-404A-9D98-5A969ACC6D6E}"/>
              </a:ext>
            </a:extLst>
          </p:cNvPr>
          <p:cNvSpPr/>
          <p:nvPr/>
        </p:nvSpPr>
        <p:spPr>
          <a:xfrm>
            <a:off x="9584194" y="4238542"/>
            <a:ext cx="2159540" cy="214008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bject 4">
            <a:extLst>
              <a:ext uri="{FF2B5EF4-FFF2-40B4-BE49-F238E27FC236}">
                <a16:creationId xmlns:a16="http://schemas.microsoft.com/office/drawing/2014/main" id="{F5DA5BD3-6E8D-411E-A44C-A7CF3C52240E}"/>
              </a:ext>
            </a:extLst>
          </p:cNvPr>
          <p:cNvSpPr/>
          <p:nvPr/>
        </p:nvSpPr>
        <p:spPr>
          <a:xfrm>
            <a:off x="9783611" y="4709167"/>
            <a:ext cx="1760706" cy="1400782"/>
          </a:xfrm>
          <a:prstGeom prst="rect">
            <a:avLst/>
          </a:prstGeom>
          <a:noFill/>
        </p:spPr>
        <p:txBody>
          <a:bodyPr wrap="square" lIns="0" tIns="0" rIns="0" bIns="0" rtlCol="0" anchor="t"/>
          <a:lstStyle/>
          <a:p>
            <a:pPr algn="ctr">
              <a:lnSpc>
                <a:spcPct val="107000"/>
              </a:lnSpc>
            </a:pPr>
            <a:r>
              <a:rPr lang="en-US" dirty="0">
                <a:solidFill>
                  <a:srgbClr val="002060"/>
                </a:solidFill>
                <a:latin typeface="Source Sans Pro SemiBold" panose="020B0603030403020204" pitchFamily="34" charset="0"/>
                <a:ea typeface="Source Sans Pro SemiBold" panose="020B0603030403020204" pitchFamily="34" charset="0"/>
                <a:cs typeface="Arial" panose="020B0604020202020204" pitchFamily="34" charset="0"/>
              </a:rPr>
              <a:t>DISCLOSURE ENSURES REPRESENTATIVE GOVERNMENT</a:t>
            </a:r>
            <a:endParaRPr lang="en-US" dirty="0">
              <a:solidFill>
                <a:srgbClr val="00206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1C8CAAF-3767-4D98-8F10-814FEA9458BC}"/>
              </a:ext>
            </a:extLst>
          </p:cNvPr>
          <p:cNvCxnSpPr>
            <a:cxnSpLocks/>
          </p:cNvCxnSpPr>
          <p:nvPr/>
        </p:nvCxnSpPr>
        <p:spPr>
          <a:xfrm flipH="1" flipV="1">
            <a:off x="10487025" y="3882609"/>
            <a:ext cx="88012" cy="363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Object 4">
            <a:extLst>
              <a:ext uri="{FF2B5EF4-FFF2-40B4-BE49-F238E27FC236}">
                <a16:creationId xmlns:a16="http://schemas.microsoft.com/office/drawing/2014/main" id="{9F9FF173-98F4-4F68-A2D7-50C6FA2A6867}"/>
              </a:ext>
            </a:extLst>
          </p:cNvPr>
          <p:cNvSpPr/>
          <p:nvPr/>
        </p:nvSpPr>
        <p:spPr>
          <a:xfrm>
            <a:off x="4803933" y="3599724"/>
            <a:ext cx="5777237" cy="226631"/>
          </a:xfrm>
          <a:prstGeom prst="rect">
            <a:avLst/>
          </a:prstGeom>
          <a:noFill/>
        </p:spPr>
        <p:txBody>
          <a:bodyPr wrap="square" lIns="0" tIns="0" rIns="0" bIns="0" rtlCol="0" anchor="t"/>
          <a:lstStyle/>
          <a:p>
            <a:pPr algn="r">
              <a:lnSpc>
                <a:spcPct val="107000"/>
              </a:lnSpc>
            </a:pPr>
            <a:r>
              <a:rPr lang="en-US" sz="1600" dirty="0">
                <a:solidFill>
                  <a:srgbClr val="00B0F0"/>
                </a:solidFill>
                <a:latin typeface="Source Sans Pro SemiBold" panose="020B0603030403020204" pitchFamily="34" charset="0"/>
                <a:ea typeface="Source Sans Pro SemiBold" panose="020B0603030403020204" pitchFamily="34" charset="0"/>
                <a:cs typeface="Arial" panose="020B0604020202020204" pitchFamily="34" charset="0"/>
              </a:rPr>
              <a:t>Lobbyist Regulation Act</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60" name="Object 4">
            <a:extLst>
              <a:ext uri="{FF2B5EF4-FFF2-40B4-BE49-F238E27FC236}">
                <a16:creationId xmlns:a16="http://schemas.microsoft.com/office/drawing/2014/main" id="{F60BB090-7C20-4206-9019-5E2217158995}"/>
              </a:ext>
            </a:extLst>
          </p:cNvPr>
          <p:cNvSpPr/>
          <p:nvPr/>
        </p:nvSpPr>
        <p:spPr>
          <a:xfrm>
            <a:off x="3806957" y="4082546"/>
            <a:ext cx="5777237" cy="226631"/>
          </a:xfrm>
          <a:prstGeom prst="rect">
            <a:avLst/>
          </a:prstGeom>
          <a:noFill/>
        </p:spPr>
        <p:txBody>
          <a:bodyPr wrap="square" lIns="0" tIns="0" rIns="0" bIns="0" rtlCol="0" anchor="t"/>
          <a:lstStyle/>
          <a:p>
            <a:pPr algn="r">
              <a:lnSpc>
                <a:spcPct val="107000"/>
              </a:lnSpc>
            </a:pPr>
            <a:r>
              <a:rPr lang="en-US" sz="1600" dirty="0">
                <a:solidFill>
                  <a:srgbClr val="00B0F0"/>
                </a:solidFill>
                <a:latin typeface="Source Sans Pro SemiBold" panose="020B0603030403020204" pitchFamily="34" charset="0"/>
                <a:ea typeface="Source Sans Pro SemiBold" panose="020B0603030403020204" pitchFamily="34" charset="0"/>
                <a:cs typeface="Arial" panose="020B0604020202020204" pitchFamily="34" charset="0"/>
              </a:rPr>
              <a:t>Campaign Reporting Act</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61" name="Object 4">
            <a:extLst>
              <a:ext uri="{FF2B5EF4-FFF2-40B4-BE49-F238E27FC236}">
                <a16:creationId xmlns:a16="http://schemas.microsoft.com/office/drawing/2014/main" id="{F072B1AC-3D7A-4960-AB5D-1169E2FE00E5}"/>
              </a:ext>
            </a:extLst>
          </p:cNvPr>
          <p:cNvSpPr/>
          <p:nvPr/>
        </p:nvSpPr>
        <p:spPr>
          <a:xfrm>
            <a:off x="3408860" y="4609637"/>
            <a:ext cx="5777237" cy="226631"/>
          </a:xfrm>
          <a:prstGeom prst="rect">
            <a:avLst/>
          </a:prstGeom>
          <a:noFill/>
        </p:spPr>
        <p:txBody>
          <a:bodyPr wrap="square" lIns="0" tIns="0" rIns="0" bIns="0" rtlCol="0" anchor="t"/>
          <a:lstStyle/>
          <a:p>
            <a:pPr algn="r">
              <a:lnSpc>
                <a:spcPct val="107000"/>
              </a:lnSpc>
            </a:pPr>
            <a:r>
              <a:rPr lang="en-US" sz="1600" dirty="0">
                <a:solidFill>
                  <a:srgbClr val="00B0F0"/>
                </a:solidFill>
                <a:latin typeface="Source Sans Pro SemiBold" panose="020B0603030403020204" pitchFamily="34" charset="0"/>
                <a:ea typeface="Source Sans Pro SemiBold" panose="020B0603030403020204" pitchFamily="34" charset="0"/>
                <a:cs typeface="Arial" panose="020B0604020202020204" pitchFamily="34" charset="0"/>
              </a:rPr>
              <a:t>Financial Disclosure Act</a:t>
            </a:r>
            <a:endParaRPr lang="en-US" sz="1600" dirty="0">
              <a:solidFill>
                <a:srgbClr val="00B0F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p:txBody>
      </p:sp>
      <p:sp>
        <p:nvSpPr>
          <p:cNvPr id="62" name="Object 4">
            <a:extLst>
              <a:ext uri="{FF2B5EF4-FFF2-40B4-BE49-F238E27FC236}">
                <a16:creationId xmlns:a16="http://schemas.microsoft.com/office/drawing/2014/main" id="{6E46736E-31D7-4537-AFB4-A1D53BBF7339}"/>
              </a:ext>
            </a:extLst>
          </p:cNvPr>
          <p:cNvSpPr/>
          <p:nvPr/>
        </p:nvSpPr>
        <p:spPr>
          <a:xfrm>
            <a:off x="3379462" y="5206849"/>
            <a:ext cx="5777237" cy="226631"/>
          </a:xfrm>
          <a:prstGeom prst="rect">
            <a:avLst/>
          </a:prstGeom>
          <a:noFill/>
        </p:spPr>
        <p:txBody>
          <a:bodyPr wrap="square" lIns="0" tIns="0" rIns="0" bIns="0" rtlCol="0" anchor="t"/>
          <a:lstStyle/>
          <a:p>
            <a:pPr algn="r">
              <a:lnSpc>
                <a:spcPct val="107000"/>
              </a:lnSpc>
            </a:pPr>
            <a:r>
              <a:rPr lang="en-US" sz="16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Governmental Conduct Act, §§ 10-16-3(C) &amp; 10-16-4.2</a:t>
            </a:r>
          </a:p>
        </p:txBody>
      </p:sp>
      <p:sp>
        <p:nvSpPr>
          <p:cNvPr id="65" name="TextBox 64">
            <a:extLst>
              <a:ext uri="{FF2B5EF4-FFF2-40B4-BE49-F238E27FC236}">
                <a16:creationId xmlns:a16="http://schemas.microsoft.com/office/drawing/2014/main" id="{EE8C233B-6B9F-4FB4-9D79-AD1E35844CD1}"/>
              </a:ext>
            </a:extLst>
          </p:cNvPr>
          <p:cNvSpPr txBox="1"/>
          <p:nvPr/>
        </p:nvSpPr>
        <p:spPr>
          <a:xfrm>
            <a:off x="3388486" y="5790056"/>
            <a:ext cx="6096000" cy="374783"/>
          </a:xfrm>
          <a:prstGeom prst="rect">
            <a:avLst/>
          </a:prstGeom>
          <a:noFill/>
        </p:spPr>
        <p:txBody>
          <a:bodyPr wrap="square">
            <a:spAutoFit/>
          </a:bodyPr>
          <a:lstStyle/>
          <a:p>
            <a:pPr algn="r">
              <a:lnSpc>
                <a:spcPct val="107000"/>
              </a:lnSpc>
            </a:pPr>
            <a:r>
              <a:rPr lang="en-US" sz="1800" dirty="0">
                <a:solidFill>
                  <a:srgbClr val="00B0F0"/>
                </a:solidFill>
                <a:effectLst/>
                <a:latin typeface="Source Sans Pro SemiBold" panose="020B0603030403020204" pitchFamily="34" charset="0"/>
                <a:ea typeface="Source Sans Pro SemiBold" panose="020B0603030403020204" pitchFamily="34" charset="0"/>
                <a:cs typeface="Arial" panose="020B0604020202020204" pitchFamily="34" charset="0"/>
              </a:rPr>
              <a:t>Procurement Code, § 13-1-191.1</a:t>
            </a:r>
          </a:p>
        </p:txBody>
      </p:sp>
      <p:cxnSp>
        <p:nvCxnSpPr>
          <p:cNvPr id="67" name="Straight Connector 66">
            <a:extLst>
              <a:ext uri="{FF2B5EF4-FFF2-40B4-BE49-F238E27FC236}">
                <a16:creationId xmlns:a16="http://schemas.microsoft.com/office/drawing/2014/main" id="{DCB8B3A2-3554-42D7-BFFA-37151482264E}"/>
              </a:ext>
            </a:extLst>
          </p:cNvPr>
          <p:cNvCxnSpPr>
            <a:cxnSpLocks/>
          </p:cNvCxnSpPr>
          <p:nvPr/>
        </p:nvCxnSpPr>
        <p:spPr>
          <a:xfrm flipH="1" flipV="1">
            <a:off x="9693210" y="4195861"/>
            <a:ext cx="302569" cy="23869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222121C-6761-45C2-98F4-D9B5A5F35B15}"/>
              </a:ext>
            </a:extLst>
          </p:cNvPr>
          <p:cNvCxnSpPr>
            <a:cxnSpLocks/>
          </p:cNvCxnSpPr>
          <p:nvPr/>
        </p:nvCxnSpPr>
        <p:spPr>
          <a:xfrm flipH="1" flipV="1">
            <a:off x="9285805" y="4769521"/>
            <a:ext cx="407405" cy="551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FF70B6C-5379-4540-9FED-29705AC591C3}"/>
              </a:ext>
            </a:extLst>
          </p:cNvPr>
          <p:cNvCxnSpPr>
            <a:cxnSpLocks/>
            <a:endCxn id="53" idx="2"/>
          </p:cNvCxnSpPr>
          <p:nvPr/>
        </p:nvCxnSpPr>
        <p:spPr>
          <a:xfrm flipV="1">
            <a:off x="9256407" y="5308585"/>
            <a:ext cx="327787" cy="47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2DB65B1-2806-4224-AF0C-C57558627054}"/>
              </a:ext>
            </a:extLst>
          </p:cNvPr>
          <p:cNvCxnSpPr>
            <a:cxnSpLocks/>
            <a:stCxn id="65" idx="3"/>
          </p:cNvCxnSpPr>
          <p:nvPr/>
        </p:nvCxnSpPr>
        <p:spPr>
          <a:xfrm flipV="1">
            <a:off x="9484486" y="5839566"/>
            <a:ext cx="208724" cy="1378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E5E0D46-A8B6-45F9-A628-0C876196AB53}"/>
              </a:ext>
            </a:extLst>
          </p:cNvPr>
          <p:cNvCxnSpPr>
            <a:cxnSpLocks/>
          </p:cNvCxnSpPr>
          <p:nvPr/>
        </p:nvCxnSpPr>
        <p:spPr>
          <a:xfrm flipV="1">
            <a:off x="0" y="1200494"/>
            <a:ext cx="12192000" cy="565750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032BA9-B574-48AF-BB96-2D166C4CFC41}"/>
              </a:ext>
            </a:extLst>
          </p:cNvPr>
          <p:cNvSpPr txBox="1"/>
          <p:nvPr/>
        </p:nvSpPr>
        <p:spPr>
          <a:xfrm>
            <a:off x="11156415" y="6410437"/>
            <a:ext cx="1035585" cy="276999"/>
          </a:xfrm>
          <a:prstGeom prst="rect">
            <a:avLst/>
          </a:prstGeom>
          <a:noFill/>
        </p:spPr>
        <p:txBody>
          <a:bodyPr wrap="square" rtlCol="0">
            <a:spAutoFit/>
          </a:bodyPr>
          <a:lstStyle/>
          <a:p>
            <a:r>
              <a:rPr lang="en-US" sz="1200"/>
              <a:t>5 of 28</a:t>
            </a:r>
          </a:p>
        </p:txBody>
      </p:sp>
    </p:spTree>
    <p:extLst>
      <p:ext uri="{BB962C8B-B14F-4D97-AF65-F5344CB8AC3E}">
        <p14:creationId xmlns:p14="http://schemas.microsoft.com/office/powerpoint/2010/main" val="321735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3359511"/>
            <a:ext cx="952262" cy="47613"/>
          </a:xfrm>
          <a:prstGeom prst="rect">
            <a:avLst/>
          </a:prstGeom>
          <a:solidFill>
            <a:srgbClr val="FFFFFF"/>
          </a:solidFill>
        </p:spPr>
      </p:sp>
      <p:sp>
        <p:nvSpPr>
          <p:cNvPr id="3" name="Object 2"/>
          <p:cNvSpPr/>
          <p:nvPr/>
        </p:nvSpPr>
        <p:spPr>
          <a:xfrm>
            <a:off x="0" y="2388476"/>
            <a:ext cx="12188952" cy="690388"/>
          </a:xfrm>
          <a:prstGeom prst="rect">
            <a:avLst/>
          </a:prstGeom>
          <a:noFill/>
        </p:spPr>
        <p:txBody>
          <a:bodyPr wrap="square" lIns="0" tIns="0" rIns="0" bIns="0" rtlCol="0" anchor="t"/>
          <a:lstStyle/>
          <a:p>
            <a:pPr algn="ctr">
              <a:lnSpc>
                <a:spcPts val="6615"/>
              </a:lnSpc>
              <a:spcAft>
                <a:spcPts val="600"/>
              </a:spcAft>
              <a:buNone/>
            </a:pPr>
            <a:r>
              <a:rPr lang="en-US" sz="6800" b="1" kern="0" spc="431" dirty="0">
                <a:solidFill>
                  <a:srgbClr val="FFFFFF"/>
                </a:solidFill>
                <a:latin typeface="Montserrat" pitchFamily="34" charset="0"/>
              </a:rPr>
              <a:t>WHO WE ARE</a:t>
            </a:r>
            <a:endParaRPr lang="en-US" dirty="0"/>
          </a:p>
        </p:txBody>
      </p:sp>
      <p:sp>
        <p:nvSpPr>
          <p:cNvPr id="4" name="Object 3"/>
          <p:cNvSpPr/>
          <p:nvPr/>
        </p:nvSpPr>
        <p:spPr>
          <a:xfrm>
            <a:off x="0" y="3687772"/>
            <a:ext cx="12141339" cy="961784"/>
          </a:xfrm>
          <a:prstGeom prst="rect">
            <a:avLst/>
          </a:prstGeom>
          <a:noFill/>
        </p:spPr>
        <p:txBody>
          <a:bodyPr wrap="square" lIns="0" tIns="0" rIns="0" bIns="0" rtlCol="0" anchor="t"/>
          <a:lstStyle/>
          <a:p>
            <a:pPr algn="ctr">
              <a:lnSpc>
                <a:spcPts val="4725"/>
              </a:lnSpc>
              <a:spcAft>
                <a:spcPts val="600"/>
              </a:spcAft>
              <a:buNone/>
            </a:pPr>
            <a:r>
              <a:rPr lang="en-US" sz="3800" b="1" dirty="0">
                <a:solidFill>
                  <a:srgbClr val="00B0F0"/>
                </a:solidFill>
                <a:latin typeface="Montserrat" pitchFamily="34" charset="0"/>
                <a:ea typeface="Montserrat" pitchFamily="34" charset="-122"/>
                <a:cs typeface="Montserrat" pitchFamily="34" charset="-120"/>
              </a:rPr>
              <a:t>COMMISSIONERS &amp; STAFF</a:t>
            </a:r>
            <a:endParaRPr lang="en-US" dirty="0">
              <a:solidFill>
                <a:srgbClr val="00B0F0"/>
              </a:solidFill>
            </a:endParaRPr>
          </a:p>
        </p:txBody>
      </p:sp>
      <p:sp>
        <p:nvSpPr>
          <p:cNvPr id="5" name="TextBox 4">
            <a:extLst>
              <a:ext uri="{FF2B5EF4-FFF2-40B4-BE49-F238E27FC236}">
                <a16:creationId xmlns:a16="http://schemas.microsoft.com/office/drawing/2014/main" id="{AEB72C9D-F443-4018-85A6-410856B4EFD3}"/>
              </a:ext>
            </a:extLst>
          </p:cNvPr>
          <p:cNvSpPr txBox="1"/>
          <p:nvPr/>
        </p:nvSpPr>
        <p:spPr>
          <a:xfrm>
            <a:off x="11156415" y="6410437"/>
            <a:ext cx="1035585" cy="276999"/>
          </a:xfrm>
          <a:prstGeom prst="rect">
            <a:avLst/>
          </a:prstGeom>
          <a:noFill/>
        </p:spPr>
        <p:txBody>
          <a:bodyPr wrap="square" rtlCol="0">
            <a:spAutoFit/>
          </a:bodyPr>
          <a:lstStyle/>
          <a:p>
            <a:r>
              <a:rPr lang="en-US" sz="1200"/>
              <a:t>6 of 28</a:t>
            </a:r>
          </a:p>
        </p:txBody>
      </p:sp>
    </p:spTree>
    <p:extLst>
      <p:ext uri="{BB962C8B-B14F-4D97-AF65-F5344CB8AC3E}">
        <p14:creationId xmlns:p14="http://schemas.microsoft.com/office/powerpoint/2010/main" val="177227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bg>
      <p:bgPr>
        <a:solidFill>
          <a:srgbClr val="09789E"/>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l="5333" r="9333" b="4000"/>
          <a:stretch/>
        </p:blipFill>
        <p:spPr>
          <a:xfrm>
            <a:off x="0" y="0"/>
            <a:ext cx="6094476" cy="6856286"/>
          </a:xfrm>
          <a:prstGeom prst="rect">
            <a:avLst/>
          </a:prstGeom>
        </p:spPr>
      </p:pic>
      <p:sp>
        <p:nvSpPr>
          <p:cNvPr id="3" name="Object 2"/>
          <p:cNvSpPr/>
          <p:nvPr/>
        </p:nvSpPr>
        <p:spPr>
          <a:xfrm>
            <a:off x="380905" y="0"/>
            <a:ext cx="6094476" cy="6856286"/>
          </a:xfrm>
          <a:prstGeom prst="rect">
            <a:avLst/>
          </a:prstGeom>
          <a:noFill/>
        </p:spPr>
      </p:sp>
      <p:sp>
        <p:nvSpPr>
          <p:cNvPr id="4" name="Object 3"/>
          <p:cNvSpPr/>
          <p:nvPr/>
        </p:nvSpPr>
        <p:spPr>
          <a:xfrm>
            <a:off x="6665833" y="2884973"/>
            <a:ext cx="5332667" cy="148553"/>
          </a:xfrm>
          <a:prstGeom prst="rect">
            <a:avLst/>
          </a:prstGeom>
          <a:noFill/>
        </p:spPr>
        <p:txBody>
          <a:bodyPr wrap="square" lIns="0" tIns="0" rIns="0" bIns="0" rtlCol="0" anchor="t"/>
          <a:lstStyle/>
          <a:p>
            <a:pPr algn="l">
              <a:lnSpc>
                <a:spcPts val="1323"/>
              </a:lnSpc>
              <a:spcAft>
                <a:spcPts val="600"/>
              </a:spcAft>
              <a:buNone/>
            </a:pPr>
            <a:r>
              <a:rPr lang="en-US" sz="1400" b="1" kern="0" spc="86">
                <a:solidFill>
                  <a:srgbClr val="FFFFFF"/>
                </a:solidFill>
                <a:latin typeface="Montserrat" pitchFamily="34" charset="0"/>
                <a:ea typeface="Montserrat" pitchFamily="34" charset="-122"/>
                <a:cs typeface="Montserrat" pitchFamily="34" charset="-120"/>
              </a:rPr>
              <a:t>TYPE TEXT</a:t>
            </a:r>
            <a:endParaRPr lang="en-US"/>
          </a:p>
        </p:txBody>
      </p:sp>
      <p:pic>
        <p:nvPicPr>
          <p:cNvPr id="5" name="Object 4" descr="preencoded.png"/>
          <p:cNvPicPr>
            <a:picLocks noChangeAspect="1"/>
          </p:cNvPicPr>
          <p:nvPr/>
        </p:nvPicPr>
        <p:blipFill>
          <a:blip r:embed="rId4"/>
          <a:stretch>
            <a:fillRect/>
          </a:stretch>
        </p:blipFill>
        <p:spPr>
          <a:xfrm>
            <a:off x="6391983" y="1975517"/>
            <a:ext cx="5585111" cy="1064629"/>
          </a:xfrm>
          <a:prstGeom prst="rect">
            <a:avLst/>
          </a:prstGeom>
        </p:spPr>
      </p:pic>
      <p:sp>
        <p:nvSpPr>
          <p:cNvPr id="6" name="Object 5"/>
          <p:cNvSpPr/>
          <p:nvPr/>
        </p:nvSpPr>
        <p:spPr>
          <a:xfrm>
            <a:off x="6172963" y="2204060"/>
            <a:ext cx="6023179" cy="228543"/>
          </a:xfrm>
          <a:prstGeom prst="rect">
            <a:avLst/>
          </a:prstGeom>
          <a:noFill/>
        </p:spPr>
        <p:txBody>
          <a:bodyPr wrap="square" lIns="0" tIns="0" rIns="0" bIns="0" rtlCol="0" anchor="t"/>
          <a:lstStyle/>
          <a:p>
            <a:pPr algn="ctr">
              <a:lnSpc>
                <a:spcPts val="2205"/>
              </a:lnSpc>
              <a:spcAft>
                <a:spcPts val="600"/>
              </a:spcAft>
              <a:buNone/>
            </a:pPr>
            <a:r>
              <a:rPr lang="en-US" sz="2300" b="1" kern="0" spc="144">
                <a:solidFill>
                  <a:srgbClr val="FFFFFF"/>
                </a:solidFill>
                <a:latin typeface="Montserrat" pitchFamily="34" charset="0"/>
                <a:ea typeface="Montserrat" pitchFamily="34" charset="-122"/>
                <a:cs typeface="Montserrat" pitchFamily="34" charset="-120"/>
              </a:rPr>
              <a:t>7 COMMISSIONERS</a:t>
            </a:r>
            <a:endParaRPr lang="en-US"/>
          </a:p>
        </p:txBody>
      </p:sp>
      <p:sp>
        <p:nvSpPr>
          <p:cNvPr id="7" name="Object 6"/>
          <p:cNvSpPr/>
          <p:nvPr/>
        </p:nvSpPr>
        <p:spPr>
          <a:xfrm>
            <a:off x="6172963" y="2642100"/>
            <a:ext cx="6023179" cy="188548"/>
          </a:xfrm>
          <a:prstGeom prst="rect">
            <a:avLst/>
          </a:prstGeom>
          <a:noFill/>
        </p:spPr>
        <p:txBody>
          <a:bodyPr wrap="square" lIns="0" tIns="0" rIns="0" bIns="0" rtlCol="0" anchor="t"/>
          <a:lstStyle/>
          <a:p>
            <a:pPr algn="ctr">
              <a:lnSpc>
                <a:spcPts val="1764"/>
              </a:lnSpc>
              <a:spcAft>
                <a:spcPts val="600"/>
              </a:spcAft>
              <a:buNone/>
            </a:pPr>
            <a:r>
              <a:rPr lang="en-US" sz="1800" b="1" kern="0" spc="115">
                <a:solidFill>
                  <a:srgbClr val="FFFFFF"/>
                </a:solidFill>
                <a:latin typeface="Montserrat" pitchFamily="34" charset="0"/>
                <a:ea typeface="Montserrat" pitchFamily="34" charset="-122"/>
                <a:cs typeface="Montserrat" pitchFamily="34" charset="-120"/>
              </a:rPr>
              <a:t>5 STAFF MEMBERS</a:t>
            </a:r>
            <a:endParaRPr lang="en-US"/>
          </a:p>
        </p:txBody>
      </p:sp>
      <p:sp>
        <p:nvSpPr>
          <p:cNvPr id="8" name="Object 7"/>
          <p:cNvSpPr/>
          <p:nvPr/>
        </p:nvSpPr>
        <p:spPr>
          <a:xfrm>
            <a:off x="7032720" y="719061"/>
            <a:ext cx="4267965" cy="764476"/>
          </a:xfrm>
          <a:prstGeom prst="rect">
            <a:avLst/>
          </a:prstGeom>
          <a:noFill/>
        </p:spPr>
        <p:txBody>
          <a:bodyPr wrap="square" lIns="0" tIns="0" rIns="0" bIns="0" rtlCol="0" anchor="t"/>
          <a:lstStyle/>
          <a:p>
            <a:pPr algn="ctr">
              <a:lnSpc>
                <a:spcPts val="3381"/>
              </a:lnSpc>
              <a:spcAft>
                <a:spcPts val="600"/>
              </a:spcAft>
              <a:buNone/>
            </a:pPr>
            <a:r>
              <a:rPr lang="en-US" sz="3500" b="1" kern="0" spc="220">
                <a:solidFill>
                  <a:srgbClr val="FFFFFF"/>
                </a:solidFill>
                <a:latin typeface="Montserrat" pitchFamily="34" charset="0"/>
                <a:ea typeface="Montserrat" pitchFamily="34" charset="-122"/>
                <a:cs typeface="Montserrat" pitchFamily="34" charset="-120"/>
              </a:rPr>
              <a:t>STATE ETHICS</a:t>
            </a:r>
            <a:br>
              <a:rPr lang="en-US" sz="3500" b="1" kern="0" spc="220">
                <a:solidFill>
                  <a:srgbClr val="FFFFFF"/>
                </a:solidFill>
                <a:latin typeface="Montserrat" pitchFamily="34" charset="0"/>
                <a:ea typeface="Montserrat" pitchFamily="34" charset="-122"/>
                <a:cs typeface="Montserrat" pitchFamily="34" charset="-120"/>
              </a:rPr>
            </a:br>
            <a:r>
              <a:rPr lang="en-US" sz="3500" b="1" kern="0" spc="220">
                <a:solidFill>
                  <a:srgbClr val="FFFFFF"/>
                </a:solidFill>
                <a:latin typeface="Montserrat" pitchFamily="34" charset="0"/>
                <a:ea typeface="Montserrat" pitchFamily="34" charset="-122"/>
                <a:cs typeface="Montserrat" pitchFamily="34" charset="-120"/>
              </a:rPr>
              <a:t>COMMISSION</a:t>
            </a:r>
            <a:endParaRPr lang="en-US"/>
          </a:p>
        </p:txBody>
      </p:sp>
      <p:sp>
        <p:nvSpPr>
          <p:cNvPr id="9" name="Object 8"/>
          <p:cNvSpPr/>
          <p:nvPr/>
        </p:nvSpPr>
        <p:spPr>
          <a:xfrm>
            <a:off x="6713446" y="4247088"/>
            <a:ext cx="114271" cy="114271"/>
          </a:xfrm>
          <a:prstGeom prst="ellipse">
            <a:avLst/>
          </a:prstGeom>
          <a:solidFill>
            <a:srgbClr val="FFFFFF"/>
          </a:solidFill>
        </p:spPr>
      </p:sp>
      <p:sp>
        <p:nvSpPr>
          <p:cNvPr id="10" name="Object 9"/>
          <p:cNvSpPr/>
          <p:nvPr/>
        </p:nvSpPr>
        <p:spPr>
          <a:xfrm>
            <a:off x="6927254" y="4216463"/>
            <a:ext cx="3922614" cy="188436"/>
          </a:xfrm>
          <a:prstGeom prst="rect">
            <a:avLst/>
          </a:prstGeom>
          <a:noFill/>
        </p:spPr>
        <p:txBody>
          <a:bodyPr wrap="square" lIns="0" tIns="0" rIns="0" bIns="0" rtlCol="0" anchor="t"/>
          <a:lstStyle/>
          <a:p>
            <a:pPr>
              <a:lnSpc>
                <a:spcPts val="1250"/>
              </a:lnSpc>
              <a:spcAft>
                <a:spcPts val="600"/>
              </a:spcAft>
            </a:pPr>
            <a:r>
              <a:rPr lang="en-US" sz="1300" b="1" kern="0" spc="86" dirty="0">
                <a:solidFill>
                  <a:srgbClr val="FFFFFF"/>
                </a:solidFill>
                <a:latin typeface="Montserrat" pitchFamily="34" charset="0"/>
              </a:rPr>
              <a:t>Nov. 6, 2018: Enacted in NM Constitution</a:t>
            </a:r>
            <a:endParaRPr lang="en-US" dirty="0"/>
          </a:p>
        </p:txBody>
      </p:sp>
      <p:sp>
        <p:nvSpPr>
          <p:cNvPr id="11" name="Object 10"/>
          <p:cNvSpPr/>
          <p:nvPr/>
        </p:nvSpPr>
        <p:spPr>
          <a:xfrm>
            <a:off x="6732491" y="4761309"/>
            <a:ext cx="114271" cy="114271"/>
          </a:xfrm>
          <a:prstGeom prst="ellipse">
            <a:avLst/>
          </a:prstGeom>
          <a:solidFill>
            <a:srgbClr val="FFFFFF"/>
          </a:solidFill>
        </p:spPr>
      </p:sp>
      <p:sp>
        <p:nvSpPr>
          <p:cNvPr id="12" name="Object 11"/>
          <p:cNvSpPr/>
          <p:nvPr/>
        </p:nvSpPr>
        <p:spPr>
          <a:xfrm>
            <a:off x="6939670" y="4728666"/>
            <a:ext cx="5208301" cy="141887"/>
          </a:xfrm>
          <a:prstGeom prst="rect">
            <a:avLst/>
          </a:prstGeom>
          <a:noFill/>
        </p:spPr>
        <p:txBody>
          <a:bodyPr wrap="square" lIns="0" tIns="0" rIns="0" bIns="0" rtlCol="0" anchor="t"/>
          <a:lstStyle/>
          <a:p>
            <a:pPr algn="l">
              <a:lnSpc>
                <a:spcPts val="1250"/>
              </a:lnSpc>
              <a:spcAft>
                <a:spcPts val="600"/>
              </a:spcAft>
              <a:buNone/>
            </a:pPr>
            <a:r>
              <a:rPr lang="en-US" sz="1300" b="1" kern="0" spc="86" dirty="0">
                <a:solidFill>
                  <a:srgbClr val="FFFFFF"/>
                </a:solidFill>
                <a:latin typeface="Montserrat" pitchFamily="34" charset="0"/>
              </a:rPr>
              <a:t>July 1, 2019: First Commissioners Appointed</a:t>
            </a:r>
            <a:endParaRPr lang="en-US" dirty="0"/>
          </a:p>
        </p:txBody>
      </p:sp>
      <p:sp>
        <p:nvSpPr>
          <p:cNvPr id="13" name="Object 12"/>
          <p:cNvSpPr/>
          <p:nvPr/>
        </p:nvSpPr>
        <p:spPr>
          <a:xfrm>
            <a:off x="6751537" y="5256486"/>
            <a:ext cx="114271" cy="114271"/>
          </a:xfrm>
          <a:prstGeom prst="ellipse">
            <a:avLst/>
          </a:prstGeom>
          <a:solidFill>
            <a:srgbClr val="FFFFFF"/>
          </a:solidFill>
        </p:spPr>
      </p:sp>
      <p:sp>
        <p:nvSpPr>
          <p:cNvPr id="14" name="Object 13"/>
          <p:cNvSpPr/>
          <p:nvPr/>
        </p:nvSpPr>
        <p:spPr>
          <a:xfrm>
            <a:off x="6961011" y="5226513"/>
            <a:ext cx="4300776" cy="141887"/>
          </a:xfrm>
          <a:prstGeom prst="rect">
            <a:avLst/>
          </a:prstGeom>
          <a:noFill/>
        </p:spPr>
        <p:txBody>
          <a:bodyPr wrap="square" lIns="0" tIns="0" rIns="0" bIns="0" rtlCol="0" anchor="t"/>
          <a:lstStyle/>
          <a:p>
            <a:pPr algn="l">
              <a:lnSpc>
                <a:spcPts val="1250"/>
              </a:lnSpc>
              <a:spcAft>
                <a:spcPts val="600"/>
              </a:spcAft>
              <a:buNone/>
            </a:pPr>
            <a:r>
              <a:rPr lang="en-US" sz="1300" b="1" kern="0" spc="86" dirty="0">
                <a:solidFill>
                  <a:srgbClr val="FFFFFF"/>
                </a:solidFill>
                <a:latin typeface="Montserrat" pitchFamily="34" charset="0"/>
              </a:rPr>
              <a:t>Jan. 1, 2020: Operations Began</a:t>
            </a:r>
            <a:endParaRPr lang="en-US" dirty="0"/>
          </a:p>
        </p:txBody>
      </p:sp>
      <p:sp>
        <p:nvSpPr>
          <p:cNvPr id="15" name="Object 14"/>
          <p:cNvSpPr/>
          <p:nvPr/>
        </p:nvSpPr>
        <p:spPr>
          <a:xfrm>
            <a:off x="6337875" y="3389486"/>
            <a:ext cx="5547048" cy="412520"/>
          </a:xfrm>
          <a:prstGeom prst="rect">
            <a:avLst/>
          </a:prstGeom>
          <a:noFill/>
        </p:spPr>
        <p:txBody>
          <a:bodyPr wrap="square" lIns="0" tIns="0" rIns="0" bIns="0" rtlCol="0" anchor="t"/>
          <a:lstStyle/>
          <a:p>
            <a:pPr algn="ctr">
              <a:lnSpc>
                <a:spcPts val="1764"/>
              </a:lnSpc>
              <a:spcAft>
                <a:spcPts val="600"/>
              </a:spcAft>
              <a:buNone/>
            </a:pPr>
            <a:r>
              <a:rPr lang="en-US" sz="1800" b="1" kern="0" spc="115" dirty="0">
                <a:solidFill>
                  <a:srgbClr val="00B0F0"/>
                </a:solidFill>
                <a:latin typeface="Montserrat" pitchFamily="34" charset="0"/>
                <a:ea typeface="Montserrat" pitchFamily="34" charset="-122"/>
                <a:cs typeface="Montserrat" pitchFamily="34" charset="-120"/>
              </a:rPr>
              <a:t>800 Bradbury Drive SE, Suite 215 Albuquerque, NM</a:t>
            </a:r>
            <a:endParaRPr lang="en-US" dirty="0">
              <a:solidFill>
                <a:srgbClr val="00B0F0"/>
              </a:solidFill>
            </a:endParaRPr>
          </a:p>
        </p:txBody>
      </p:sp>
      <p:sp>
        <p:nvSpPr>
          <p:cNvPr id="16" name="TextBox 15">
            <a:extLst>
              <a:ext uri="{FF2B5EF4-FFF2-40B4-BE49-F238E27FC236}">
                <a16:creationId xmlns:a16="http://schemas.microsoft.com/office/drawing/2014/main" id="{542F2A39-6030-4EFE-9C41-698015BEFFD2}"/>
              </a:ext>
            </a:extLst>
          </p:cNvPr>
          <p:cNvSpPr txBox="1"/>
          <p:nvPr/>
        </p:nvSpPr>
        <p:spPr>
          <a:xfrm>
            <a:off x="11156415" y="6410437"/>
            <a:ext cx="1035585" cy="276999"/>
          </a:xfrm>
          <a:prstGeom prst="rect">
            <a:avLst/>
          </a:prstGeom>
          <a:noFill/>
        </p:spPr>
        <p:txBody>
          <a:bodyPr wrap="square" rtlCol="0">
            <a:spAutoFit/>
          </a:bodyPr>
          <a:lstStyle/>
          <a:p>
            <a:r>
              <a:rPr lang="en-US" sz="1200"/>
              <a:t>7 of 28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COMMISSIONERS &amp; STAFF</a:t>
            </a:r>
            <a:endParaRPr lang="en-US" dirty="0"/>
          </a:p>
        </p:txBody>
      </p:sp>
      <p:sp>
        <p:nvSpPr>
          <p:cNvPr id="4" name="Object 3"/>
          <p:cNvSpPr/>
          <p:nvPr/>
        </p:nvSpPr>
        <p:spPr>
          <a:xfrm>
            <a:off x="1104627" y="1681069"/>
            <a:ext cx="133317" cy="133317"/>
          </a:xfrm>
          <a:prstGeom prst="ellipse">
            <a:avLst/>
          </a:prstGeom>
          <a:solidFill>
            <a:srgbClr val="64C3FF"/>
          </a:solidFill>
        </p:spPr>
      </p:sp>
      <p:sp>
        <p:nvSpPr>
          <p:cNvPr id="5" name="Object 4"/>
          <p:cNvSpPr/>
          <p:nvPr/>
        </p:nvSpPr>
        <p:spPr>
          <a:xfrm>
            <a:off x="1514094" y="1536706"/>
            <a:ext cx="5056511" cy="378182"/>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Chair: Judge William F. Lang (ret.)​​​​ </a:t>
            </a:r>
            <a:r>
              <a:rPr lang="en-US" sz="1400" dirty="0">
                <a:solidFill>
                  <a:srgbClr val="004256"/>
                </a:solidFill>
                <a:latin typeface="Source Sans Pro SemiBold" pitchFamily="34" charset="0"/>
                <a:ea typeface="Source Sans Pro SemiBold" pitchFamily="34" charset="-122"/>
                <a:cs typeface="Source Sans Pro SemiBold" pitchFamily="34" charset="-120"/>
              </a:rPr>
              <a:t>​​</a:t>
            </a:r>
            <a:endParaRPr lang="en-US" sz="1050" dirty="0"/>
          </a:p>
        </p:txBody>
      </p:sp>
      <p:sp>
        <p:nvSpPr>
          <p:cNvPr id="6" name="Object 5"/>
          <p:cNvSpPr/>
          <p:nvPr/>
        </p:nvSpPr>
        <p:spPr>
          <a:xfrm>
            <a:off x="1104623" y="2357466"/>
            <a:ext cx="133317" cy="133317"/>
          </a:xfrm>
          <a:prstGeom prst="ellipse">
            <a:avLst/>
          </a:prstGeom>
          <a:solidFill>
            <a:srgbClr val="64C3FF"/>
          </a:solidFill>
        </p:spPr>
      </p:sp>
      <p:sp>
        <p:nvSpPr>
          <p:cNvPr id="7" name="Object 6"/>
          <p:cNvSpPr/>
          <p:nvPr/>
        </p:nvSpPr>
        <p:spPr>
          <a:xfrm>
            <a:off x="1514094" y="2245933"/>
            <a:ext cx="5056511" cy="278537"/>
          </a:xfrm>
          <a:prstGeom prst="rect">
            <a:avLst/>
          </a:prstGeom>
          <a:noFill/>
        </p:spPr>
        <p:txBody>
          <a:bodyPr wrap="square" lIns="0" tIns="0" rIns="0" bIns="0" rtlCol="0" anchor="ctr"/>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Jeffrey L. Baker</a:t>
            </a:r>
            <a:endParaRPr lang="en-US" sz="1600" dirty="0"/>
          </a:p>
        </p:txBody>
      </p:sp>
      <p:sp>
        <p:nvSpPr>
          <p:cNvPr id="8" name="Object 7"/>
          <p:cNvSpPr/>
          <p:nvPr/>
        </p:nvSpPr>
        <p:spPr>
          <a:xfrm>
            <a:off x="1104623" y="2995881"/>
            <a:ext cx="133317" cy="133317"/>
          </a:xfrm>
          <a:prstGeom prst="ellipse">
            <a:avLst/>
          </a:prstGeom>
          <a:solidFill>
            <a:srgbClr val="64C3FF"/>
          </a:solidFill>
        </p:spPr>
      </p:sp>
      <p:sp>
        <p:nvSpPr>
          <p:cNvPr id="9" name="Object 8"/>
          <p:cNvSpPr/>
          <p:nvPr/>
        </p:nvSpPr>
        <p:spPr>
          <a:xfrm>
            <a:off x="1514096" y="2884176"/>
            <a:ext cx="5056511" cy="278537"/>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Stuart M. Bluestone</a:t>
            </a:r>
            <a:endParaRPr lang="en-US" sz="1600" dirty="0"/>
          </a:p>
        </p:txBody>
      </p:sp>
      <p:sp>
        <p:nvSpPr>
          <p:cNvPr id="10" name="Object 9"/>
          <p:cNvSpPr/>
          <p:nvPr/>
        </p:nvSpPr>
        <p:spPr>
          <a:xfrm>
            <a:off x="1104623" y="3695305"/>
            <a:ext cx="133317" cy="133317"/>
          </a:xfrm>
          <a:prstGeom prst="ellipse">
            <a:avLst/>
          </a:prstGeom>
          <a:solidFill>
            <a:srgbClr val="64C3FF"/>
          </a:solidFill>
        </p:spPr>
      </p:sp>
      <p:sp>
        <p:nvSpPr>
          <p:cNvPr id="11" name="Object 10"/>
          <p:cNvSpPr/>
          <p:nvPr/>
        </p:nvSpPr>
        <p:spPr>
          <a:xfrm>
            <a:off x="1514096" y="3552246"/>
            <a:ext cx="5056511" cy="278537"/>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Hon. Garrey Carruthers</a:t>
            </a:r>
            <a:endParaRPr lang="en-US" sz="1600" dirty="0"/>
          </a:p>
        </p:txBody>
      </p:sp>
      <p:sp>
        <p:nvSpPr>
          <p:cNvPr id="12" name="Object 11"/>
          <p:cNvSpPr/>
          <p:nvPr/>
        </p:nvSpPr>
        <p:spPr>
          <a:xfrm>
            <a:off x="1104621" y="5749329"/>
            <a:ext cx="133317" cy="133317"/>
          </a:xfrm>
          <a:prstGeom prst="ellipse">
            <a:avLst/>
          </a:prstGeom>
          <a:solidFill>
            <a:srgbClr val="64C3FF"/>
          </a:solidFill>
        </p:spPr>
      </p:sp>
      <p:sp>
        <p:nvSpPr>
          <p:cNvPr id="13" name="Object 12"/>
          <p:cNvSpPr/>
          <p:nvPr/>
        </p:nvSpPr>
        <p:spPr>
          <a:xfrm>
            <a:off x="1514095" y="4923922"/>
            <a:ext cx="5056511" cy="278537"/>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Dr. Judy Villanueva</a:t>
            </a:r>
            <a:endParaRPr lang="en-US" sz="1600" dirty="0"/>
          </a:p>
        </p:txBody>
      </p:sp>
      <p:sp>
        <p:nvSpPr>
          <p:cNvPr id="14" name="Object 13"/>
          <p:cNvSpPr/>
          <p:nvPr/>
        </p:nvSpPr>
        <p:spPr>
          <a:xfrm>
            <a:off x="1104622" y="5072932"/>
            <a:ext cx="133317" cy="133317"/>
          </a:xfrm>
          <a:prstGeom prst="ellipse">
            <a:avLst/>
          </a:prstGeom>
          <a:solidFill>
            <a:srgbClr val="64C3FF"/>
          </a:solidFill>
        </p:spPr>
      </p:sp>
      <p:sp>
        <p:nvSpPr>
          <p:cNvPr id="15" name="Object 14"/>
          <p:cNvSpPr/>
          <p:nvPr/>
        </p:nvSpPr>
        <p:spPr>
          <a:xfrm>
            <a:off x="1514094" y="4260525"/>
            <a:ext cx="5056511" cy="278537"/>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Ronald Solimon</a:t>
            </a:r>
            <a:endParaRPr lang="en-US" sz="1600" dirty="0"/>
          </a:p>
        </p:txBody>
      </p:sp>
      <p:sp>
        <p:nvSpPr>
          <p:cNvPr id="16" name="Object 15"/>
          <p:cNvSpPr/>
          <p:nvPr/>
        </p:nvSpPr>
        <p:spPr>
          <a:xfrm>
            <a:off x="1104622" y="4396535"/>
            <a:ext cx="133317" cy="133317"/>
          </a:xfrm>
          <a:prstGeom prst="ellipse">
            <a:avLst/>
          </a:prstGeom>
          <a:solidFill>
            <a:srgbClr val="64C3FF"/>
          </a:solidFill>
        </p:spPr>
      </p:sp>
      <p:sp>
        <p:nvSpPr>
          <p:cNvPr id="17" name="Object 16"/>
          <p:cNvSpPr/>
          <p:nvPr/>
        </p:nvSpPr>
        <p:spPr>
          <a:xfrm>
            <a:off x="1514094" y="5632201"/>
            <a:ext cx="5056511" cy="278537"/>
          </a:xfrm>
          <a:prstGeom prst="rect">
            <a:avLst/>
          </a:prstGeom>
          <a:noFill/>
        </p:spPr>
        <p:txBody>
          <a:bodyPr wrap="square" lIns="0" tIns="0" rIns="0" bIns="0" rtlCol="0" anchor="t"/>
          <a:lstStyle/>
          <a:p>
            <a:pPr algn="l">
              <a:lnSpc>
                <a:spcPts val="2747"/>
              </a:lnSpc>
              <a:spcAft>
                <a:spcPts val="600"/>
              </a:spcAft>
              <a:buNone/>
            </a:pPr>
            <a:r>
              <a:rPr lang="en-US" sz="1600" dirty="0">
                <a:solidFill>
                  <a:srgbClr val="004256"/>
                </a:solidFill>
                <a:latin typeface="Source Sans Pro SemiBold" pitchFamily="34" charset="0"/>
                <a:ea typeface="Source Sans Pro SemiBold" pitchFamily="34" charset="-122"/>
                <a:cs typeface="Source Sans Pro SemiBold" pitchFamily="34" charset="-120"/>
              </a:rPr>
              <a:t>Frances F. Williams</a:t>
            </a:r>
            <a:endParaRPr lang="en-US" sz="1600" dirty="0"/>
          </a:p>
        </p:txBody>
      </p:sp>
      <p:sp>
        <p:nvSpPr>
          <p:cNvPr id="18" name="TextBox 17">
            <a:extLst>
              <a:ext uri="{FF2B5EF4-FFF2-40B4-BE49-F238E27FC236}">
                <a16:creationId xmlns:a16="http://schemas.microsoft.com/office/drawing/2014/main" id="{ED515786-9B57-42A1-98E6-663E646E84FA}"/>
              </a:ext>
            </a:extLst>
          </p:cNvPr>
          <p:cNvSpPr txBox="1"/>
          <p:nvPr/>
        </p:nvSpPr>
        <p:spPr>
          <a:xfrm>
            <a:off x="1514094" y="1869998"/>
            <a:ext cx="4209349" cy="276999"/>
          </a:xfrm>
          <a:prstGeom prst="rect">
            <a:avLst/>
          </a:prstGeom>
          <a:noFill/>
        </p:spPr>
        <p:txBody>
          <a:bodyPr wrap="square" rtlCol="0">
            <a:spAutoFit/>
          </a:bodyPr>
          <a:lstStyle/>
          <a:p>
            <a:r>
              <a:rPr lang="en-US" sz="1200" b="0" i="0" dirty="0">
                <a:solidFill>
                  <a:srgbClr val="666666"/>
                </a:solidFill>
                <a:effectLst/>
              </a:rPr>
              <a:t>Appointing authority: Governor Michelle Lujan Grisham</a:t>
            </a:r>
            <a:endParaRPr lang="en-US" sz="1200" dirty="0"/>
          </a:p>
        </p:txBody>
      </p:sp>
      <p:sp>
        <p:nvSpPr>
          <p:cNvPr id="19" name="TextBox 18">
            <a:extLst>
              <a:ext uri="{FF2B5EF4-FFF2-40B4-BE49-F238E27FC236}">
                <a16:creationId xmlns:a16="http://schemas.microsoft.com/office/drawing/2014/main" id="{C66357AF-FF64-4F7C-8581-FBE3B3381998}"/>
              </a:ext>
            </a:extLst>
          </p:cNvPr>
          <p:cNvSpPr txBox="1"/>
          <p:nvPr/>
        </p:nvSpPr>
        <p:spPr>
          <a:xfrm>
            <a:off x="1514092" y="2539699"/>
            <a:ext cx="4389935" cy="276999"/>
          </a:xfrm>
          <a:prstGeom prst="rect">
            <a:avLst/>
          </a:prstGeom>
          <a:noFill/>
        </p:spPr>
        <p:txBody>
          <a:bodyPr wrap="square" rtlCol="0">
            <a:spAutoFit/>
          </a:bodyPr>
          <a:lstStyle/>
          <a:p>
            <a:r>
              <a:rPr lang="en-US" sz="1200" b="0" i="0" dirty="0">
                <a:solidFill>
                  <a:srgbClr val="666666"/>
                </a:solidFill>
                <a:effectLst/>
              </a:rPr>
              <a:t>Appointing authority: Legislatively Appointed Commissioners </a:t>
            </a:r>
            <a:endParaRPr lang="en-US" sz="1200" dirty="0"/>
          </a:p>
        </p:txBody>
      </p:sp>
      <p:sp>
        <p:nvSpPr>
          <p:cNvPr id="20" name="TextBox 19">
            <a:extLst>
              <a:ext uri="{FF2B5EF4-FFF2-40B4-BE49-F238E27FC236}">
                <a16:creationId xmlns:a16="http://schemas.microsoft.com/office/drawing/2014/main" id="{F7AEC062-7355-4982-B928-0668CFABBCA9}"/>
              </a:ext>
            </a:extLst>
          </p:cNvPr>
          <p:cNvSpPr txBox="1"/>
          <p:nvPr/>
        </p:nvSpPr>
        <p:spPr>
          <a:xfrm>
            <a:off x="1514092" y="3182341"/>
            <a:ext cx="4209349" cy="276999"/>
          </a:xfrm>
          <a:prstGeom prst="rect">
            <a:avLst/>
          </a:prstGeom>
          <a:noFill/>
        </p:spPr>
        <p:txBody>
          <a:bodyPr wrap="square" rtlCol="0">
            <a:spAutoFit/>
          </a:bodyPr>
          <a:lstStyle/>
          <a:p>
            <a:r>
              <a:rPr lang="en-US" sz="1200" b="0" i="0" dirty="0">
                <a:solidFill>
                  <a:srgbClr val="666666"/>
                </a:solidFill>
                <a:effectLst/>
              </a:rPr>
              <a:t>Appointing authority: Speaker of the House, Brian Egolf</a:t>
            </a:r>
            <a:endParaRPr lang="en-US" sz="1200" dirty="0"/>
          </a:p>
        </p:txBody>
      </p:sp>
      <p:sp>
        <p:nvSpPr>
          <p:cNvPr id="21" name="TextBox 20">
            <a:extLst>
              <a:ext uri="{FF2B5EF4-FFF2-40B4-BE49-F238E27FC236}">
                <a16:creationId xmlns:a16="http://schemas.microsoft.com/office/drawing/2014/main" id="{38D4702E-DC77-499C-9AC6-0C14BD19628C}"/>
              </a:ext>
            </a:extLst>
          </p:cNvPr>
          <p:cNvSpPr txBox="1"/>
          <p:nvPr/>
        </p:nvSpPr>
        <p:spPr>
          <a:xfrm>
            <a:off x="1514092" y="3867410"/>
            <a:ext cx="4209348" cy="461665"/>
          </a:xfrm>
          <a:prstGeom prst="rect">
            <a:avLst/>
          </a:prstGeom>
          <a:noFill/>
        </p:spPr>
        <p:txBody>
          <a:bodyPr wrap="square" rtlCol="0">
            <a:spAutoFit/>
          </a:bodyPr>
          <a:lstStyle/>
          <a:p>
            <a:r>
              <a:rPr lang="en-US" sz="1200" b="0" i="0" dirty="0">
                <a:solidFill>
                  <a:srgbClr val="666666"/>
                </a:solidFill>
                <a:effectLst/>
              </a:rPr>
              <a:t>Appointing authority: Minority Floor Leader of the Senate, Stuart Ingle</a:t>
            </a:r>
            <a:endParaRPr lang="en-US" sz="1200" dirty="0"/>
          </a:p>
        </p:txBody>
      </p:sp>
      <p:sp>
        <p:nvSpPr>
          <p:cNvPr id="22" name="TextBox 21">
            <a:extLst>
              <a:ext uri="{FF2B5EF4-FFF2-40B4-BE49-F238E27FC236}">
                <a16:creationId xmlns:a16="http://schemas.microsoft.com/office/drawing/2014/main" id="{B4F9ADAF-BCD5-4B7F-A26E-BC94A3A3B5FC}"/>
              </a:ext>
            </a:extLst>
          </p:cNvPr>
          <p:cNvSpPr txBox="1"/>
          <p:nvPr/>
        </p:nvSpPr>
        <p:spPr>
          <a:xfrm>
            <a:off x="1514091" y="4537111"/>
            <a:ext cx="4462272" cy="276999"/>
          </a:xfrm>
          <a:prstGeom prst="rect">
            <a:avLst/>
          </a:prstGeom>
          <a:noFill/>
        </p:spPr>
        <p:txBody>
          <a:bodyPr wrap="square" rtlCol="0">
            <a:spAutoFit/>
          </a:bodyPr>
          <a:lstStyle/>
          <a:p>
            <a:r>
              <a:rPr lang="en-US" sz="1200" b="0" i="0" dirty="0">
                <a:solidFill>
                  <a:srgbClr val="666666"/>
                </a:solidFill>
                <a:effectLst/>
              </a:rPr>
              <a:t>Appointing authority: Legislatively Appointed Commissioners</a:t>
            </a:r>
            <a:endParaRPr lang="en-US" sz="1200" dirty="0"/>
          </a:p>
        </p:txBody>
      </p:sp>
      <p:sp>
        <p:nvSpPr>
          <p:cNvPr id="23" name="TextBox 22">
            <a:extLst>
              <a:ext uri="{FF2B5EF4-FFF2-40B4-BE49-F238E27FC236}">
                <a16:creationId xmlns:a16="http://schemas.microsoft.com/office/drawing/2014/main" id="{38C9B0E8-AA56-469D-B36B-537F197635D6}"/>
              </a:ext>
            </a:extLst>
          </p:cNvPr>
          <p:cNvSpPr txBox="1"/>
          <p:nvPr/>
        </p:nvSpPr>
        <p:spPr>
          <a:xfrm>
            <a:off x="1514090" y="5210414"/>
            <a:ext cx="4209349" cy="461665"/>
          </a:xfrm>
          <a:prstGeom prst="rect">
            <a:avLst/>
          </a:prstGeom>
          <a:noFill/>
        </p:spPr>
        <p:txBody>
          <a:bodyPr wrap="square" rtlCol="0">
            <a:spAutoFit/>
          </a:bodyPr>
          <a:lstStyle/>
          <a:p>
            <a:r>
              <a:rPr lang="en-US" sz="1200" b="0" i="0" dirty="0">
                <a:solidFill>
                  <a:srgbClr val="666666"/>
                </a:solidFill>
                <a:effectLst/>
              </a:rPr>
              <a:t>Appointing authority: Minority Floor Leader of the House, James Townsend</a:t>
            </a:r>
            <a:endParaRPr lang="en-US" sz="1200" dirty="0"/>
          </a:p>
        </p:txBody>
      </p:sp>
      <p:sp>
        <p:nvSpPr>
          <p:cNvPr id="24" name="TextBox 23">
            <a:extLst>
              <a:ext uri="{FF2B5EF4-FFF2-40B4-BE49-F238E27FC236}">
                <a16:creationId xmlns:a16="http://schemas.microsoft.com/office/drawing/2014/main" id="{45AF53E3-C465-405B-8DBE-34A0CBE8D83F}"/>
              </a:ext>
            </a:extLst>
          </p:cNvPr>
          <p:cNvSpPr txBox="1"/>
          <p:nvPr/>
        </p:nvSpPr>
        <p:spPr>
          <a:xfrm>
            <a:off x="1514090" y="5924606"/>
            <a:ext cx="4209349" cy="461665"/>
          </a:xfrm>
          <a:prstGeom prst="rect">
            <a:avLst/>
          </a:prstGeom>
          <a:noFill/>
        </p:spPr>
        <p:txBody>
          <a:bodyPr wrap="square" rtlCol="0">
            <a:spAutoFit/>
          </a:bodyPr>
          <a:lstStyle/>
          <a:p>
            <a:r>
              <a:rPr lang="en-US" sz="1200" b="0" i="0" dirty="0">
                <a:solidFill>
                  <a:srgbClr val="666666"/>
                </a:solidFill>
                <a:effectLst/>
              </a:rPr>
              <a:t>Appointing authority: President Pro Tempore of the Senate, Mary Kay Papen</a:t>
            </a:r>
            <a:endParaRPr lang="en-US" sz="1200" dirty="0"/>
          </a:p>
        </p:txBody>
      </p:sp>
      <p:sp>
        <p:nvSpPr>
          <p:cNvPr id="37" name="Object 4">
            <a:extLst>
              <a:ext uri="{FF2B5EF4-FFF2-40B4-BE49-F238E27FC236}">
                <a16:creationId xmlns:a16="http://schemas.microsoft.com/office/drawing/2014/main" id="{E02433BE-EBAE-40A9-BC8C-F66A10FEAF53}"/>
              </a:ext>
            </a:extLst>
          </p:cNvPr>
          <p:cNvSpPr/>
          <p:nvPr/>
        </p:nvSpPr>
        <p:spPr>
          <a:xfrm>
            <a:off x="6372153" y="1843545"/>
            <a:ext cx="5056511" cy="627293"/>
          </a:xfrm>
          <a:prstGeom prst="rect">
            <a:avLst/>
          </a:prstGeom>
          <a:noFill/>
        </p:spPr>
        <p:txBody>
          <a:bodyPr wrap="square" lIns="0" tIns="0" rIns="0" bIns="0" rtlCol="0" anchor="t"/>
          <a:lstStyle/>
          <a:p>
            <a:pPr algn="l">
              <a:lnSpc>
                <a:spcPts val="2747"/>
              </a:lnSpc>
              <a:spcAft>
                <a:spcPts val="600"/>
              </a:spcAft>
              <a:buNone/>
            </a:pPr>
            <a:r>
              <a:rPr lang="en-US" sz="2000" dirty="0">
                <a:solidFill>
                  <a:srgbClr val="00B0F0"/>
                </a:solidFill>
                <a:latin typeface="Montserrat" panose="00000500000000000000" pitchFamily="2" charset="0"/>
                <a:ea typeface="Source Sans Pro SemiBold" pitchFamily="34" charset="-122"/>
                <a:cs typeface="Source Sans Pro SemiBold" pitchFamily="34" charset="-120"/>
              </a:rPr>
              <a:t>Executive Director:            </a:t>
            </a:r>
            <a:br>
              <a:rPr lang="en-US" sz="2600" dirty="0">
                <a:solidFill>
                  <a:srgbClr val="FFFFFF"/>
                </a:solidFill>
                <a:latin typeface="Montserrat" panose="00000500000000000000" pitchFamily="2" charset="0"/>
                <a:ea typeface="Source Sans Pro SemiBold" pitchFamily="34" charset="-122"/>
                <a:cs typeface="Source Sans Pro SemiBold" pitchFamily="34" charset="-120"/>
              </a:rPr>
            </a:br>
            <a:r>
              <a:rPr lang="en-US" sz="2600" b="1" dirty="0">
                <a:solidFill>
                  <a:schemeClr val="tx2">
                    <a:lumMod val="75000"/>
                  </a:schemeClr>
                </a:solidFill>
                <a:latin typeface="Montserrat" panose="00000500000000000000" pitchFamily="2" charset="0"/>
                <a:ea typeface="Source Sans Pro SemiBold" pitchFamily="34" charset="-122"/>
                <a:cs typeface="Source Sans Pro SemiBold" pitchFamily="34" charset="-120"/>
              </a:rPr>
              <a:t>Jeremy D. Farris​ ​​</a:t>
            </a:r>
            <a:endParaRPr lang="en-US" b="1" dirty="0">
              <a:solidFill>
                <a:schemeClr val="tx2">
                  <a:lumMod val="75000"/>
                </a:schemeClr>
              </a:solidFill>
              <a:latin typeface="Montserrat" panose="00000500000000000000" pitchFamily="2" charset="0"/>
            </a:endParaRPr>
          </a:p>
        </p:txBody>
      </p:sp>
      <p:sp>
        <p:nvSpPr>
          <p:cNvPr id="38" name="Object 4">
            <a:extLst>
              <a:ext uri="{FF2B5EF4-FFF2-40B4-BE49-F238E27FC236}">
                <a16:creationId xmlns:a16="http://schemas.microsoft.com/office/drawing/2014/main" id="{46F44D86-EE35-4ADF-B239-4866870940AD}"/>
              </a:ext>
            </a:extLst>
          </p:cNvPr>
          <p:cNvSpPr/>
          <p:nvPr/>
        </p:nvSpPr>
        <p:spPr>
          <a:xfrm>
            <a:off x="6372151" y="2747372"/>
            <a:ext cx="5056511" cy="627293"/>
          </a:xfrm>
          <a:prstGeom prst="rect">
            <a:avLst/>
          </a:prstGeom>
          <a:noFill/>
        </p:spPr>
        <p:txBody>
          <a:bodyPr wrap="square" lIns="0" tIns="0" rIns="0" bIns="0" rtlCol="0" anchor="t"/>
          <a:lstStyle/>
          <a:p>
            <a:pPr algn="l">
              <a:lnSpc>
                <a:spcPts val="2747"/>
              </a:lnSpc>
              <a:spcAft>
                <a:spcPts val="600"/>
              </a:spcAft>
              <a:buNone/>
            </a:pPr>
            <a:r>
              <a:rPr lang="en-US" sz="2000" dirty="0">
                <a:solidFill>
                  <a:srgbClr val="00B0F0"/>
                </a:solidFill>
                <a:latin typeface="Montserrat" panose="00000500000000000000" pitchFamily="2" charset="0"/>
                <a:ea typeface="Source Sans Pro SemiBold" pitchFamily="34" charset="-122"/>
                <a:cs typeface="Source Sans Pro SemiBold" pitchFamily="34" charset="-120"/>
              </a:rPr>
              <a:t>General Counsel:            </a:t>
            </a:r>
            <a:br>
              <a:rPr lang="en-US" sz="2600" dirty="0">
                <a:solidFill>
                  <a:srgbClr val="FFFFFF"/>
                </a:solidFill>
                <a:latin typeface="Montserrat" panose="00000500000000000000" pitchFamily="2" charset="0"/>
                <a:ea typeface="Source Sans Pro SemiBold" pitchFamily="34" charset="-122"/>
                <a:cs typeface="Source Sans Pro SemiBold" pitchFamily="34" charset="-120"/>
              </a:rPr>
            </a:br>
            <a:r>
              <a:rPr lang="en-US" sz="2600" b="1" dirty="0">
                <a:solidFill>
                  <a:schemeClr val="tx2">
                    <a:lumMod val="75000"/>
                  </a:schemeClr>
                </a:solidFill>
                <a:latin typeface="Montserrat" panose="00000500000000000000" pitchFamily="2" charset="0"/>
                <a:ea typeface="Source Sans Pro SemiBold" pitchFamily="34" charset="-122"/>
                <a:cs typeface="Source Sans Pro SemiBold" pitchFamily="34" charset="-120"/>
              </a:rPr>
              <a:t>Walker Boyd​ ​​</a:t>
            </a:r>
            <a:endParaRPr lang="en-US" b="1" dirty="0">
              <a:solidFill>
                <a:schemeClr val="tx2">
                  <a:lumMod val="75000"/>
                </a:schemeClr>
              </a:solidFill>
              <a:latin typeface="Montserrat" panose="00000500000000000000" pitchFamily="2" charset="0"/>
            </a:endParaRPr>
          </a:p>
        </p:txBody>
      </p:sp>
      <p:sp>
        <p:nvSpPr>
          <p:cNvPr id="39" name="Object 4">
            <a:extLst>
              <a:ext uri="{FF2B5EF4-FFF2-40B4-BE49-F238E27FC236}">
                <a16:creationId xmlns:a16="http://schemas.microsoft.com/office/drawing/2014/main" id="{D6F8F636-5FEA-402D-95A1-1A441F022919}"/>
              </a:ext>
            </a:extLst>
          </p:cNvPr>
          <p:cNvSpPr/>
          <p:nvPr/>
        </p:nvSpPr>
        <p:spPr>
          <a:xfrm>
            <a:off x="6372150" y="3651199"/>
            <a:ext cx="5056511" cy="627293"/>
          </a:xfrm>
          <a:prstGeom prst="rect">
            <a:avLst/>
          </a:prstGeom>
          <a:noFill/>
        </p:spPr>
        <p:txBody>
          <a:bodyPr wrap="square" lIns="0" tIns="0" rIns="0" bIns="0" rtlCol="0" anchor="t"/>
          <a:lstStyle/>
          <a:p>
            <a:pPr algn="l">
              <a:lnSpc>
                <a:spcPts val="2747"/>
              </a:lnSpc>
              <a:spcAft>
                <a:spcPts val="600"/>
              </a:spcAft>
              <a:buNone/>
            </a:pPr>
            <a:r>
              <a:rPr lang="en-US" sz="2000" dirty="0">
                <a:solidFill>
                  <a:srgbClr val="00B0F0"/>
                </a:solidFill>
                <a:latin typeface="Montserrat" panose="00000500000000000000" pitchFamily="2" charset="0"/>
                <a:ea typeface="Source Sans Pro SemiBold" pitchFamily="34" charset="-122"/>
                <a:cs typeface="Source Sans Pro SemiBold" pitchFamily="34" charset="-120"/>
              </a:rPr>
              <a:t>Deputy General Counsel:            </a:t>
            </a:r>
            <a:br>
              <a:rPr lang="en-US" sz="2600" dirty="0">
                <a:solidFill>
                  <a:srgbClr val="FFFFFF"/>
                </a:solidFill>
                <a:latin typeface="Montserrat" panose="00000500000000000000" pitchFamily="2" charset="0"/>
                <a:ea typeface="Source Sans Pro SemiBold" pitchFamily="34" charset="-122"/>
                <a:cs typeface="Source Sans Pro SemiBold" pitchFamily="34" charset="-120"/>
              </a:rPr>
            </a:br>
            <a:r>
              <a:rPr lang="en-US" sz="2600" b="1" dirty="0">
                <a:solidFill>
                  <a:schemeClr val="tx2">
                    <a:lumMod val="75000"/>
                  </a:schemeClr>
                </a:solidFill>
                <a:latin typeface="Montserrat" panose="00000500000000000000" pitchFamily="2" charset="0"/>
                <a:ea typeface="Source Sans Pro SemiBold" pitchFamily="34" charset="-122"/>
                <a:cs typeface="Source Sans Pro SemiBold" pitchFamily="34" charset="-120"/>
              </a:rPr>
              <a:t>Rebecca Branch​ ​​</a:t>
            </a:r>
            <a:endParaRPr lang="en-US" b="1" dirty="0">
              <a:solidFill>
                <a:schemeClr val="tx2">
                  <a:lumMod val="75000"/>
                </a:schemeClr>
              </a:solidFill>
              <a:latin typeface="Montserrat" panose="00000500000000000000" pitchFamily="2" charset="0"/>
            </a:endParaRPr>
          </a:p>
        </p:txBody>
      </p:sp>
      <p:sp>
        <p:nvSpPr>
          <p:cNvPr id="40" name="Object 4">
            <a:extLst>
              <a:ext uri="{FF2B5EF4-FFF2-40B4-BE49-F238E27FC236}">
                <a16:creationId xmlns:a16="http://schemas.microsoft.com/office/drawing/2014/main" id="{32BB3390-DEC9-432F-93A8-038E45CF0E85}"/>
              </a:ext>
            </a:extLst>
          </p:cNvPr>
          <p:cNvSpPr/>
          <p:nvPr/>
        </p:nvSpPr>
        <p:spPr>
          <a:xfrm>
            <a:off x="6372149" y="4551946"/>
            <a:ext cx="5583144" cy="627293"/>
          </a:xfrm>
          <a:prstGeom prst="rect">
            <a:avLst/>
          </a:prstGeom>
          <a:noFill/>
        </p:spPr>
        <p:txBody>
          <a:bodyPr wrap="square" lIns="0" tIns="0" rIns="0" bIns="0" rtlCol="0" anchor="t"/>
          <a:lstStyle/>
          <a:p>
            <a:pPr algn="l">
              <a:lnSpc>
                <a:spcPts val="2747"/>
              </a:lnSpc>
              <a:spcAft>
                <a:spcPts val="600"/>
              </a:spcAft>
              <a:buNone/>
            </a:pPr>
            <a:r>
              <a:rPr lang="en-US" dirty="0">
                <a:solidFill>
                  <a:srgbClr val="00B0F0"/>
                </a:solidFill>
                <a:latin typeface="Montserrat" panose="00000500000000000000" pitchFamily="2" charset="0"/>
                <a:ea typeface="Source Sans Pro SemiBold" pitchFamily="34" charset="-122"/>
                <a:cs typeface="Source Sans Pro SemiBold" pitchFamily="34" charset="-120"/>
              </a:rPr>
              <a:t>Finance &amp; Administration  Director:            </a:t>
            </a:r>
            <a:br>
              <a:rPr lang="en-US" sz="2600" dirty="0">
                <a:solidFill>
                  <a:srgbClr val="FFFFFF"/>
                </a:solidFill>
                <a:latin typeface="Montserrat" panose="00000500000000000000" pitchFamily="2" charset="0"/>
                <a:ea typeface="Source Sans Pro SemiBold" pitchFamily="34" charset="-122"/>
                <a:cs typeface="Source Sans Pro SemiBold" pitchFamily="34" charset="-120"/>
              </a:rPr>
            </a:br>
            <a:r>
              <a:rPr lang="en-US" sz="2600" b="1" dirty="0">
                <a:solidFill>
                  <a:schemeClr val="tx2">
                    <a:lumMod val="75000"/>
                  </a:schemeClr>
                </a:solidFill>
                <a:latin typeface="Montserrat" panose="00000500000000000000" pitchFamily="2" charset="0"/>
                <a:ea typeface="Source Sans Pro SemiBold" pitchFamily="34" charset="-122"/>
                <a:cs typeface="Source Sans Pro SemiBold" pitchFamily="34" charset="-120"/>
              </a:rPr>
              <a:t>Wendy George​ ​​</a:t>
            </a:r>
            <a:endParaRPr lang="en-US" b="1" dirty="0">
              <a:solidFill>
                <a:schemeClr val="tx2">
                  <a:lumMod val="75000"/>
                </a:schemeClr>
              </a:solidFill>
              <a:latin typeface="Montserrat" panose="00000500000000000000" pitchFamily="2" charset="0"/>
            </a:endParaRPr>
          </a:p>
        </p:txBody>
      </p:sp>
      <p:sp>
        <p:nvSpPr>
          <p:cNvPr id="41" name="Object 4">
            <a:extLst>
              <a:ext uri="{FF2B5EF4-FFF2-40B4-BE49-F238E27FC236}">
                <a16:creationId xmlns:a16="http://schemas.microsoft.com/office/drawing/2014/main" id="{216DBD70-7134-43A6-A38D-83BB7A500DCE}"/>
              </a:ext>
            </a:extLst>
          </p:cNvPr>
          <p:cNvSpPr/>
          <p:nvPr/>
        </p:nvSpPr>
        <p:spPr>
          <a:xfrm>
            <a:off x="6372148" y="5458853"/>
            <a:ext cx="5056511" cy="627293"/>
          </a:xfrm>
          <a:prstGeom prst="rect">
            <a:avLst/>
          </a:prstGeom>
          <a:noFill/>
        </p:spPr>
        <p:txBody>
          <a:bodyPr wrap="square" lIns="0" tIns="0" rIns="0" bIns="0" rtlCol="0" anchor="t"/>
          <a:lstStyle/>
          <a:p>
            <a:pPr algn="l">
              <a:lnSpc>
                <a:spcPts val="2747"/>
              </a:lnSpc>
              <a:spcAft>
                <a:spcPts val="600"/>
              </a:spcAft>
              <a:buNone/>
            </a:pPr>
            <a:r>
              <a:rPr lang="en-US" sz="2000" dirty="0">
                <a:solidFill>
                  <a:srgbClr val="00B0F0"/>
                </a:solidFill>
                <a:latin typeface="Montserrat" panose="00000500000000000000" pitchFamily="2" charset="0"/>
                <a:ea typeface="Source Sans Pro SemiBold" pitchFamily="34" charset="-122"/>
                <a:cs typeface="Source Sans Pro SemiBold" pitchFamily="34" charset="-120"/>
              </a:rPr>
              <a:t>Communications Director:            </a:t>
            </a:r>
            <a:br>
              <a:rPr lang="en-US" sz="2600" dirty="0">
                <a:solidFill>
                  <a:srgbClr val="FFFFFF"/>
                </a:solidFill>
                <a:latin typeface="Montserrat" panose="00000500000000000000" pitchFamily="2" charset="0"/>
                <a:ea typeface="Source Sans Pro SemiBold" pitchFamily="34" charset="-122"/>
                <a:cs typeface="Source Sans Pro SemiBold" pitchFamily="34" charset="-120"/>
              </a:rPr>
            </a:br>
            <a:r>
              <a:rPr lang="en-US" sz="2600" b="1" dirty="0">
                <a:solidFill>
                  <a:schemeClr val="tx2">
                    <a:lumMod val="75000"/>
                  </a:schemeClr>
                </a:solidFill>
                <a:latin typeface="Montserrat" panose="00000500000000000000" pitchFamily="2" charset="0"/>
                <a:ea typeface="Source Sans Pro SemiBold" pitchFamily="34" charset="-122"/>
                <a:cs typeface="Source Sans Pro SemiBold" pitchFamily="34" charset="-120"/>
              </a:rPr>
              <a:t>Sonny C. Haquani​ ​​</a:t>
            </a:r>
            <a:endParaRPr lang="en-US" b="1" dirty="0">
              <a:solidFill>
                <a:schemeClr val="tx2">
                  <a:lumMod val="75000"/>
                </a:schemeClr>
              </a:solidFill>
              <a:latin typeface="Montserrat" panose="00000500000000000000" pitchFamily="2" charset="0"/>
            </a:endParaRPr>
          </a:p>
        </p:txBody>
      </p:sp>
      <p:sp>
        <p:nvSpPr>
          <p:cNvPr id="30" name="TextBox 29">
            <a:extLst>
              <a:ext uri="{FF2B5EF4-FFF2-40B4-BE49-F238E27FC236}">
                <a16:creationId xmlns:a16="http://schemas.microsoft.com/office/drawing/2014/main" id="{2E0CA84E-49CE-4097-BBC9-A7F2A5D83FC6}"/>
              </a:ext>
            </a:extLst>
          </p:cNvPr>
          <p:cNvSpPr txBox="1"/>
          <p:nvPr/>
        </p:nvSpPr>
        <p:spPr>
          <a:xfrm>
            <a:off x="11156415" y="6410437"/>
            <a:ext cx="1035585" cy="276999"/>
          </a:xfrm>
          <a:prstGeom prst="rect">
            <a:avLst/>
          </a:prstGeom>
          <a:noFill/>
        </p:spPr>
        <p:txBody>
          <a:bodyPr wrap="square" rtlCol="0">
            <a:spAutoFit/>
          </a:bodyPr>
          <a:lstStyle/>
          <a:p>
            <a:r>
              <a:rPr lang="en-US" sz="1200"/>
              <a:t>8 of 28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5297" y="3875077"/>
            <a:ext cx="952262" cy="47613"/>
          </a:xfrm>
          <a:prstGeom prst="rect">
            <a:avLst/>
          </a:prstGeom>
          <a:solidFill>
            <a:srgbClr val="FFFFFF"/>
          </a:solidFill>
        </p:spPr>
      </p:sp>
      <p:sp>
        <p:nvSpPr>
          <p:cNvPr id="3" name="Object 2"/>
          <p:cNvSpPr/>
          <p:nvPr/>
        </p:nvSpPr>
        <p:spPr>
          <a:xfrm>
            <a:off x="0" y="1999370"/>
            <a:ext cx="12188952" cy="690388"/>
          </a:xfrm>
          <a:prstGeom prst="rect">
            <a:avLst/>
          </a:prstGeom>
          <a:noFill/>
        </p:spPr>
        <p:txBody>
          <a:bodyPr wrap="square" lIns="0" tIns="0" rIns="0" bIns="0" rtlCol="0" anchor="t"/>
          <a:lstStyle/>
          <a:p>
            <a:pPr algn="ctr">
              <a:lnSpc>
                <a:spcPts val="6615"/>
              </a:lnSpc>
              <a:spcAft>
                <a:spcPts val="600"/>
              </a:spcAft>
              <a:buNone/>
            </a:pPr>
            <a:r>
              <a:rPr lang="en-US" sz="6800" b="1" kern="0" spc="431" dirty="0">
                <a:solidFill>
                  <a:srgbClr val="FFFFFF"/>
                </a:solidFill>
                <a:latin typeface="Montserrat" pitchFamily="34" charset="0"/>
              </a:rPr>
              <a:t>WHAT THE COMMISSION DOES</a:t>
            </a:r>
            <a:endParaRPr lang="en-US" dirty="0"/>
          </a:p>
        </p:txBody>
      </p:sp>
      <p:sp>
        <p:nvSpPr>
          <p:cNvPr id="4" name="Object 3"/>
          <p:cNvSpPr/>
          <p:nvPr/>
        </p:nvSpPr>
        <p:spPr>
          <a:xfrm>
            <a:off x="-3048" y="4203338"/>
            <a:ext cx="12141339" cy="961784"/>
          </a:xfrm>
          <a:prstGeom prst="rect">
            <a:avLst/>
          </a:prstGeom>
          <a:noFill/>
        </p:spPr>
        <p:txBody>
          <a:bodyPr wrap="square" lIns="0" tIns="0" rIns="0" bIns="0" rtlCol="0" anchor="t"/>
          <a:lstStyle/>
          <a:p>
            <a:pPr algn="ctr">
              <a:lnSpc>
                <a:spcPts val="4725"/>
              </a:lnSpc>
              <a:spcAft>
                <a:spcPts val="600"/>
              </a:spcAft>
              <a:buNone/>
            </a:pPr>
            <a:r>
              <a:rPr lang="en-US" sz="3800" b="1" dirty="0">
                <a:solidFill>
                  <a:srgbClr val="00B0F0"/>
                </a:solidFill>
                <a:latin typeface="Montserrat" pitchFamily="34" charset="0"/>
                <a:ea typeface="Montserrat" pitchFamily="34" charset="-122"/>
                <a:cs typeface="Montserrat" pitchFamily="34" charset="-120"/>
              </a:rPr>
              <a:t>OPERATIONS AND PROCEDURES</a:t>
            </a:r>
            <a:endParaRPr lang="en-US" dirty="0">
              <a:solidFill>
                <a:srgbClr val="00B0F0"/>
              </a:solidFill>
            </a:endParaRPr>
          </a:p>
        </p:txBody>
      </p:sp>
      <p:sp>
        <p:nvSpPr>
          <p:cNvPr id="5" name="TextBox 4">
            <a:extLst>
              <a:ext uri="{FF2B5EF4-FFF2-40B4-BE49-F238E27FC236}">
                <a16:creationId xmlns:a16="http://schemas.microsoft.com/office/drawing/2014/main" id="{E9047E19-EB71-47E9-93D0-B3FB966B9280}"/>
              </a:ext>
            </a:extLst>
          </p:cNvPr>
          <p:cNvSpPr txBox="1"/>
          <p:nvPr/>
        </p:nvSpPr>
        <p:spPr>
          <a:xfrm>
            <a:off x="11156415" y="6410437"/>
            <a:ext cx="1035585" cy="276999"/>
          </a:xfrm>
          <a:prstGeom prst="rect">
            <a:avLst/>
          </a:prstGeom>
          <a:noFill/>
        </p:spPr>
        <p:txBody>
          <a:bodyPr wrap="square" rtlCol="0">
            <a:spAutoFit/>
          </a:bodyPr>
          <a:lstStyle/>
          <a:p>
            <a:r>
              <a:rPr lang="en-US" sz="1200"/>
              <a:t>9 of 28</a:t>
            </a:r>
          </a:p>
        </p:txBody>
      </p:sp>
    </p:spTree>
    <p:extLst>
      <p:ext uri="{BB962C8B-B14F-4D97-AF65-F5344CB8AC3E}">
        <p14:creationId xmlns:p14="http://schemas.microsoft.com/office/powerpoint/2010/main" val="35092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2808</Words>
  <Application>Microsoft Macintosh PowerPoint</Application>
  <PresentationFormat>Widescreen</PresentationFormat>
  <Paragraphs>289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Verdana</vt:lpstr>
      <vt:lpstr>Courier New</vt:lpstr>
      <vt:lpstr>Symbol</vt:lpstr>
      <vt:lpstr>Georgia</vt:lpstr>
      <vt:lpstr>Source Sans Pro SemiBold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Haquani, Sonny, NMSEC</cp:lastModifiedBy>
  <cp:revision>32</cp:revision>
  <cp:lastPrinted>2020-12-14T16:13:20Z</cp:lastPrinted>
  <dcterms:created xsi:type="dcterms:W3CDTF">2020-11-20T18:07:56Z</dcterms:created>
  <dcterms:modified xsi:type="dcterms:W3CDTF">2021-01-21T16:13:51Z</dcterms:modified>
</cp:coreProperties>
</file>